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0" autoAdjust="0"/>
    <p:restoredTop sz="94674" autoAdjust="0"/>
  </p:normalViewPr>
  <p:slideViewPr>
    <p:cSldViewPr snapToGrid="0" snapToObjects="1">
      <p:cViewPr varScale="1">
        <p:scale>
          <a:sx n="144" d="100"/>
          <a:sy n="144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0DCA-EB92-6A41-B2A1-F5F0261722D6}" type="datetimeFigureOut">
              <a:rPr lang="en-US" smtClean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0141" y="585480"/>
            <a:ext cx="7772400" cy="1470025"/>
          </a:xfrm>
        </p:spPr>
        <p:txBody>
          <a:bodyPr/>
          <a:lstStyle/>
          <a:p>
            <a:r>
              <a:rPr lang="en-US" dirty="0"/>
              <a:t>Weathering, Erosion, &amp; Sedimentary Rocks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1" y="2175385"/>
            <a:ext cx="7941900" cy="4467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Types of Mechanical Weathering: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lphaLcParenR" startAt="2"/>
            </a:pPr>
            <a:r>
              <a:rPr lang="en-US" u="sng" dirty="0">
                <a:solidFill>
                  <a:srgbClr val="FF0000"/>
                </a:solidFill>
              </a:rPr>
              <a:t>Thermal Expansion/Contraction</a:t>
            </a:r>
            <a:r>
              <a:rPr lang="en-US" u="sng" dirty="0"/>
              <a:t>:</a:t>
            </a:r>
            <a:r>
              <a:rPr lang="en-US" dirty="0"/>
              <a:t> type of mechanical weathering involving the repeated heating and cooling of a substance which cause successive expansion and retraction of a rock surface.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7598"/>
            <a:ext cx="8229600" cy="5291496"/>
          </a:xfrm>
        </p:spPr>
        <p:txBody>
          <a:bodyPr/>
          <a:lstStyle/>
          <a:p>
            <a:pPr>
              <a:buNone/>
            </a:pPr>
            <a:r>
              <a:rPr lang="en-US" dirty="0"/>
              <a:t>Types of Weathering: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 startAt="3"/>
            </a:pPr>
            <a:r>
              <a:rPr lang="en-US" u="sng" dirty="0">
                <a:solidFill>
                  <a:srgbClr val="FF0000"/>
                </a:solidFill>
              </a:rPr>
              <a:t>Chemical Weathering</a:t>
            </a:r>
            <a:r>
              <a:rPr lang="en-US" u="sng" dirty="0"/>
              <a:t>:</a:t>
            </a:r>
            <a:r>
              <a:rPr lang="en-US" dirty="0"/>
              <a:t>  changes the composition of the parent material.</a:t>
            </a:r>
          </a:p>
          <a:p>
            <a:pPr marL="514350" indent="-514350">
              <a:buNone/>
            </a:pPr>
            <a:endParaRPr lang="en-US" sz="1050" dirty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i="1" u="sng" dirty="0"/>
              <a:t>Agents of Chemical Weathering</a:t>
            </a:r>
          </a:p>
          <a:p>
            <a:pPr marL="514350" indent="-514350">
              <a:buNone/>
            </a:pPr>
            <a:r>
              <a:rPr lang="en-US" i="1" dirty="0"/>
              <a:t>	</a:t>
            </a:r>
            <a:r>
              <a:rPr lang="en-US" dirty="0">
                <a:solidFill>
                  <a:srgbClr val="FF0000"/>
                </a:solidFill>
              </a:rPr>
              <a:t>1.  Gases (Especially  Oxygen)</a:t>
            </a:r>
          </a:p>
          <a:p>
            <a:pPr marL="514350" indent="-514350">
              <a:buNone/>
            </a:pPr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2.  </a:t>
            </a:r>
            <a:r>
              <a:rPr lang="en-US" dirty="0" smtClean="0">
                <a:solidFill>
                  <a:srgbClr val="FF0000"/>
                </a:solidFill>
              </a:rPr>
              <a:t>Water</a:t>
            </a:r>
          </a:p>
          <a:p>
            <a:pPr marL="514350" indent="-514350">
              <a:buNone/>
            </a:pPr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3.  Acids</a:t>
            </a:r>
          </a:p>
          <a:p>
            <a:pPr marL="514350" indent="-514350">
              <a:buNone/>
            </a:pPr>
            <a:r>
              <a:rPr lang="en-US" dirty="0">
                <a:solidFill>
                  <a:srgbClr val="FF0000"/>
                </a:solidFill>
              </a:rPr>
              <a:t>	4.  Organic Activity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7598"/>
            <a:ext cx="8229600" cy="5291496"/>
          </a:xfrm>
        </p:spPr>
        <p:txBody>
          <a:bodyPr/>
          <a:lstStyle/>
          <a:p>
            <a:pPr>
              <a:buNone/>
            </a:pPr>
            <a:r>
              <a:rPr lang="en-US" dirty="0"/>
              <a:t>Types of Chemical Weathering: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AutoNum type="alphaLcPeriod"/>
            </a:pPr>
            <a:r>
              <a:rPr lang="en-US" dirty="0">
                <a:solidFill>
                  <a:srgbClr val="FF0000"/>
                </a:solidFill>
              </a:rPr>
              <a:t>Oxidation</a:t>
            </a:r>
            <a:r>
              <a:rPr lang="en-US" dirty="0"/>
              <a:t>		reactions involving oxides </a:t>
            </a:r>
          </a:p>
          <a:p>
            <a:pPr marL="514350" indent="-514350">
              <a:buNone/>
            </a:pPr>
            <a:r>
              <a:rPr lang="en-US" dirty="0"/>
              <a:t>							or hydroxides.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>
                <a:solidFill>
                  <a:srgbClr val="FF0000"/>
                </a:solidFill>
              </a:rPr>
              <a:t>b.  Hydrolysis</a:t>
            </a:r>
            <a:r>
              <a:rPr lang="en-US" dirty="0"/>
              <a:t>		reactions involving water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7598"/>
            <a:ext cx="8229600" cy="5291496"/>
          </a:xfrm>
        </p:spPr>
        <p:txBody>
          <a:bodyPr/>
          <a:lstStyle/>
          <a:p>
            <a:pPr>
              <a:buNone/>
            </a:pPr>
            <a:r>
              <a:rPr lang="en-US" dirty="0"/>
              <a:t>Rate of Chemical Weathering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/>
              <a:t>Chemical weathering operates on the surfaces of particles, so it alters rocks and minerals from the </a:t>
            </a:r>
            <a:r>
              <a:rPr lang="en-US" dirty="0">
                <a:solidFill>
                  <a:srgbClr val="FF0000"/>
                </a:solidFill>
              </a:rPr>
              <a:t>outside inward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But</a:t>
            </a:r>
            <a:r>
              <a:rPr lang="en-US" dirty="0">
                <a:solidFill>
                  <a:srgbClr val="FF0000"/>
                </a:solidFill>
              </a:rPr>
              <a:t>… the rate at which it proceeds depends on several other factors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7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7598"/>
            <a:ext cx="8229600" cy="5291496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Factors: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Presence or absence of fractures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Weathering is </a:t>
            </a:r>
            <a:r>
              <a:rPr lang="en-US" dirty="0">
                <a:solidFill>
                  <a:srgbClr val="FF0000"/>
                </a:solidFill>
              </a:rPr>
              <a:t>more intense </a:t>
            </a:r>
            <a:r>
              <a:rPr lang="en-US" dirty="0"/>
              <a:t>in cracks because there is more surface area.</a:t>
            </a:r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Amount of Surface Area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More surface area    =   </a:t>
            </a:r>
            <a:r>
              <a:rPr lang="en-US" dirty="0">
                <a:solidFill>
                  <a:srgbClr val="FF0000"/>
                </a:solidFill>
              </a:rPr>
              <a:t>quicker weathering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Less surface area     =    </a:t>
            </a:r>
            <a:r>
              <a:rPr lang="en-US" dirty="0">
                <a:solidFill>
                  <a:srgbClr val="FF0000"/>
                </a:solidFill>
              </a:rPr>
              <a:t>slower weathering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1566"/>
            <a:ext cx="8477328" cy="5596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Factors:</a:t>
            </a:r>
          </a:p>
          <a:p>
            <a:pPr marL="514350" indent="-514350">
              <a:buAutoNum type="arabicPeriod" startAt="3"/>
            </a:pPr>
            <a:r>
              <a:rPr lang="en-US" dirty="0">
                <a:solidFill>
                  <a:srgbClr val="FF0000"/>
                </a:solidFill>
              </a:rPr>
              <a:t>Climate</a:t>
            </a:r>
          </a:p>
          <a:p>
            <a:pPr marL="85725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wet, warm (tropical)   </a:t>
            </a:r>
            <a:r>
              <a:rPr lang="en-US" dirty="0"/>
              <a:t>	=	more weathering</a:t>
            </a:r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85725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Dry (arid)</a:t>
            </a:r>
            <a:r>
              <a:rPr lang="en-US" dirty="0"/>
              <a:t>			</a:t>
            </a:r>
            <a:r>
              <a:rPr lang="en-US" dirty="0" smtClean="0"/>
              <a:t>		=</a:t>
            </a:r>
            <a:r>
              <a:rPr lang="en-US" dirty="0"/>
              <a:t>	less weathering</a:t>
            </a:r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85725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Cold (arctic)	</a:t>
            </a:r>
            <a:r>
              <a:rPr lang="en-US" dirty="0"/>
              <a:t>			= 	less weathering</a:t>
            </a:r>
          </a:p>
          <a:p>
            <a:pPr marL="857250" lvl="1" indent="-457200">
              <a:buFontTx/>
              <a:buChar char="-"/>
            </a:pPr>
            <a:endParaRPr lang="en-US" sz="800" dirty="0"/>
          </a:p>
          <a:p>
            <a:pPr marL="514350" indent="-514350">
              <a:buAutoNum type="arabicPeriod" startAt="4"/>
            </a:pPr>
            <a:r>
              <a:rPr lang="en-US" dirty="0">
                <a:solidFill>
                  <a:srgbClr val="FF0000"/>
                </a:solidFill>
              </a:rPr>
              <a:t>Parent Material</a:t>
            </a:r>
            <a:r>
              <a:rPr lang="en-US" dirty="0"/>
              <a:t>	=  the stronger </a:t>
            </a:r>
            <a:r>
              <a:rPr lang="en-US" dirty="0" smtClean="0"/>
              <a:t>the parent </a:t>
            </a:r>
            <a:r>
              <a:rPr lang="en-US" dirty="0"/>
              <a:t>						</a:t>
            </a:r>
            <a:r>
              <a:rPr lang="en-US" dirty="0" smtClean="0"/>
              <a:t>		material the more 								resistant to weathering</a:t>
            </a: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2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&amp; Sedimentary Rock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3425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Weathering is fundamental to the </a:t>
            </a:r>
            <a:r>
              <a:rPr lang="en-US" dirty="0">
                <a:solidFill>
                  <a:srgbClr val="FF0000"/>
                </a:solidFill>
              </a:rPr>
              <a:t>origin </a:t>
            </a:r>
            <a:r>
              <a:rPr lang="en-US" dirty="0"/>
              <a:t>of sediment and sedimentary rock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i="1" dirty="0"/>
              <a:t>(So are </a:t>
            </a:r>
            <a:r>
              <a:rPr lang="en-US" i="1" dirty="0">
                <a:solidFill>
                  <a:srgbClr val="FF0000"/>
                </a:solidFill>
              </a:rPr>
              <a:t>erosion </a:t>
            </a:r>
            <a:r>
              <a:rPr lang="en-US" i="1" dirty="0"/>
              <a:t>and </a:t>
            </a:r>
            <a:r>
              <a:rPr lang="en-US" i="1" dirty="0">
                <a:solidFill>
                  <a:srgbClr val="FF0000"/>
                </a:solidFill>
              </a:rPr>
              <a:t>deposition</a:t>
            </a:r>
            <a:r>
              <a:rPr lang="en-US" i="1" dirty="0"/>
              <a:t>)</a:t>
            </a:r>
          </a:p>
          <a:p>
            <a:pPr>
              <a:buNone/>
            </a:pPr>
            <a:endParaRPr lang="en-US" i="1" dirty="0"/>
          </a:p>
          <a:p>
            <a:pPr>
              <a:buFontTx/>
              <a:buChar char="-"/>
            </a:pPr>
            <a:r>
              <a:rPr lang="en-US" dirty="0"/>
              <a:t>Weathering can be caused by </a:t>
            </a:r>
            <a:r>
              <a:rPr lang="en-US" dirty="0">
                <a:solidFill>
                  <a:srgbClr val="FF0000"/>
                </a:solidFill>
              </a:rPr>
              <a:t>running water, wind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glaciers</a:t>
            </a:r>
            <a:r>
              <a:rPr lang="en-US" dirty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Weathering forms </a:t>
            </a:r>
            <a:r>
              <a:rPr lang="en-US" dirty="0">
                <a:solidFill>
                  <a:srgbClr val="FF0000"/>
                </a:solidFill>
              </a:rPr>
              <a:t>detrital sediment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5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&amp; Sedimentary Rock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3425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u="sng" dirty="0"/>
              <a:t>Types of Sediment: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u="sng" dirty="0"/>
              <a:t>Detrital Sediment</a:t>
            </a:r>
          </a:p>
          <a:p>
            <a:pPr marL="85725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Solid pieces derived from other rocks</a:t>
            </a:r>
            <a:r>
              <a:rPr lang="en-US" dirty="0"/>
              <a:t>.</a:t>
            </a:r>
          </a:p>
          <a:p>
            <a:pPr marL="857250" lvl="1" indent="-457200">
              <a:buFontTx/>
              <a:buChar char="-"/>
            </a:pPr>
            <a:endParaRPr lang="en-US" dirty="0"/>
          </a:p>
          <a:p>
            <a:pPr marL="857250" lvl="1" indent="-457200">
              <a:buFontTx/>
              <a:buChar char="-"/>
            </a:pPr>
            <a:r>
              <a:rPr lang="en-US" dirty="0"/>
              <a:t>Detrital sediment is classified by its </a:t>
            </a:r>
            <a:r>
              <a:rPr lang="en-US" dirty="0">
                <a:solidFill>
                  <a:srgbClr val="FF0000"/>
                </a:solidFill>
              </a:rPr>
              <a:t>size</a:t>
            </a:r>
          </a:p>
          <a:p>
            <a:pPr marL="400050" lvl="1" indent="0">
              <a:buNone/>
            </a:pPr>
            <a:r>
              <a:rPr lang="en-US" dirty="0"/>
              <a:t>		gravel	-	</a:t>
            </a:r>
            <a:r>
              <a:rPr lang="en-US" dirty="0">
                <a:solidFill>
                  <a:srgbClr val="FF0000"/>
                </a:solidFill>
              </a:rPr>
              <a:t>bigger than 2mm</a:t>
            </a:r>
          </a:p>
          <a:p>
            <a:pPr marL="400050" lvl="1" indent="0">
              <a:buNone/>
            </a:pPr>
            <a:r>
              <a:rPr lang="en-US" dirty="0"/>
              <a:t>		sand		-	</a:t>
            </a:r>
            <a:r>
              <a:rPr lang="en-US" dirty="0">
                <a:solidFill>
                  <a:srgbClr val="FF0000"/>
                </a:solidFill>
              </a:rPr>
              <a:t>1/16 mm -  2mm</a:t>
            </a:r>
          </a:p>
          <a:p>
            <a:pPr marL="400050" lvl="1" indent="0">
              <a:buNone/>
            </a:pPr>
            <a:r>
              <a:rPr lang="en-US" dirty="0"/>
              <a:t>		silt		-	</a:t>
            </a:r>
            <a:r>
              <a:rPr lang="en-US" dirty="0">
                <a:solidFill>
                  <a:srgbClr val="FF0000"/>
                </a:solidFill>
              </a:rPr>
              <a:t>1/256mm – 1/16mm</a:t>
            </a:r>
          </a:p>
          <a:p>
            <a:pPr marL="400050" lvl="1" indent="0">
              <a:buNone/>
            </a:pPr>
            <a:r>
              <a:rPr lang="en-US" dirty="0"/>
              <a:t>		clay		-   	</a:t>
            </a:r>
            <a:r>
              <a:rPr lang="en-US" dirty="0">
                <a:solidFill>
                  <a:srgbClr val="FF0000"/>
                </a:solidFill>
              </a:rPr>
              <a:t>smaller than 1/256mm</a:t>
            </a:r>
          </a:p>
          <a:p>
            <a:pPr marL="400050" lvl="1" indent="0">
              <a:buNone/>
            </a:pPr>
            <a:r>
              <a:rPr lang="en-US" dirty="0"/>
              <a:t>		mud		-	</a:t>
            </a:r>
            <a:r>
              <a:rPr lang="en-US" dirty="0">
                <a:solidFill>
                  <a:srgbClr val="FF0000"/>
                </a:solidFill>
              </a:rPr>
              <a:t>mixture of silt and clay 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2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&amp; Sedimentary Rock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3425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u="sng" dirty="0"/>
              <a:t>Types of Sediment: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u="sng" dirty="0"/>
              <a:t>Chemical Sediment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 	comes from chemicals that were 					</a:t>
            </a:r>
            <a:r>
              <a:rPr lang="en-US" dirty="0">
                <a:solidFill>
                  <a:srgbClr val="FF0000"/>
                </a:solidFill>
              </a:rPr>
              <a:t>derived from other rocks </a:t>
            </a:r>
            <a:r>
              <a:rPr lang="en-US" dirty="0"/>
              <a:t>that were 				extracted from solutions by inorganic 			chemical processes (evaporation) or by 		the activity of organisms.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ex.  	Clams, oysters, corals make their 				exoskeletons out of calcite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19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&amp; Sedimentary Rock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3425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Chemical sediments </a:t>
            </a:r>
            <a:r>
              <a:rPr lang="en-US" dirty="0">
                <a:solidFill>
                  <a:srgbClr val="FF0000"/>
                </a:solidFill>
              </a:rPr>
              <a:t>from in the area they are deposited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detrital sediment is </a:t>
            </a:r>
            <a:r>
              <a:rPr lang="en-US" dirty="0">
                <a:solidFill>
                  <a:srgbClr val="FF0000"/>
                </a:solidFill>
              </a:rPr>
              <a:t>transported some distance from its source</a:t>
            </a:r>
            <a:r>
              <a:rPr lang="en-US" dirty="0"/>
              <a:t>.</a:t>
            </a:r>
          </a:p>
          <a:p>
            <a:pPr lvl="1">
              <a:buFontTx/>
              <a:buChar char="-"/>
            </a:pPr>
            <a:r>
              <a:rPr lang="en-US" dirty="0"/>
              <a:t>During transport detrital sediments </a:t>
            </a:r>
            <a:r>
              <a:rPr lang="en-US" dirty="0">
                <a:solidFill>
                  <a:srgbClr val="FF0000"/>
                </a:solidFill>
              </a:rPr>
              <a:t>bump into each other and abrasion causes them to wear away their sharp corners</a:t>
            </a:r>
            <a:r>
              <a:rPr lang="en-US" dirty="0"/>
              <a:t>.</a:t>
            </a:r>
          </a:p>
          <a:p>
            <a:pPr lvl="1">
              <a:buFontTx/>
              <a:buChar char="-"/>
            </a:pP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en-US" dirty="0"/>
              <a:t>This is called </a:t>
            </a:r>
            <a:r>
              <a:rPr lang="en-US" dirty="0">
                <a:solidFill>
                  <a:srgbClr val="FF0000"/>
                </a:solidFill>
              </a:rPr>
              <a:t>ROUNDING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250" y="5111724"/>
            <a:ext cx="2069550" cy="154592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6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Rocks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rocks, or </a:t>
            </a:r>
            <a:r>
              <a:rPr lang="en-US" dirty="0">
                <a:solidFill>
                  <a:srgbClr val="FF0000"/>
                </a:solidFill>
              </a:rPr>
              <a:t>rock-like</a:t>
            </a:r>
            <a:r>
              <a:rPr lang="en-US" dirty="0"/>
              <a:t> material, at or near the earths surface decay and crumble with age.</a:t>
            </a:r>
          </a:p>
          <a:p>
            <a:endParaRPr lang="en-US" dirty="0"/>
          </a:p>
          <a:p>
            <a:r>
              <a:rPr lang="en-US" dirty="0"/>
              <a:t>This process is called </a:t>
            </a:r>
            <a:r>
              <a:rPr lang="en-US" i="1" dirty="0">
                <a:solidFill>
                  <a:srgbClr val="FF0000"/>
                </a:solidFill>
              </a:rPr>
              <a:t>weathering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physical breakdown and chemical changing of the Earth materials exposed to the atmosphere, hydrosphere, and biosphere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&amp; Sedimentary Rock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34256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3600" dirty="0"/>
              <a:t>Transport also causes sorting to occur.</a:t>
            </a:r>
          </a:p>
          <a:p>
            <a:pPr lvl="2"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r>
              <a:rPr lang="en-US" u="sng" dirty="0"/>
              <a:t>Sorting</a:t>
            </a:r>
            <a:r>
              <a:rPr lang="en-US" dirty="0"/>
              <a:t>: 	</a:t>
            </a:r>
            <a:r>
              <a:rPr lang="en-US" dirty="0">
                <a:solidFill>
                  <a:srgbClr val="FF0000"/>
                </a:solidFill>
              </a:rPr>
              <a:t>sediments being deposited and 					grouped based on size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				particle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endParaRPr lang="en-US" sz="3200" dirty="0"/>
          </a:p>
          <a:p>
            <a:pPr lvl="1">
              <a:buFontTx/>
              <a:buChar char="-"/>
            </a:pPr>
            <a:r>
              <a:rPr lang="en-US" sz="3600" dirty="0"/>
              <a:t>Rocks can be:	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200" dirty="0"/>
              <a:t>Well Sorted (</a:t>
            </a:r>
            <a:r>
              <a:rPr lang="en-US" sz="3200" dirty="0">
                <a:solidFill>
                  <a:srgbClr val="FF0000"/>
                </a:solidFill>
              </a:rPr>
              <a:t>all particles the same size</a:t>
            </a:r>
            <a:r>
              <a:rPr lang="en-US" sz="3200" dirty="0"/>
              <a:t>)</a:t>
            </a:r>
          </a:p>
          <a:p>
            <a:pPr marL="457200" lvl="1" indent="0">
              <a:buNone/>
            </a:pPr>
            <a:r>
              <a:rPr lang="en-US" sz="3200" dirty="0"/>
              <a:t>	Poorly Sorted (</a:t>
            </a:r>
            <a:r>
              <a:rPr lang="en-US" sz="3200" dirty="0">
                <a:solidFill>
                  <a:srgbClr val="FF0000"/>
                </a:solidFill>
              </a:rPr>
              <a:t>particles range in size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22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&amp; Sedimentary Rock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34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Rounding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Sorting </a:t>
            </a:r>
            <a:r>
              <a:rPr lang="en-US" dirty="0"/>
              <a:t>influence how groundwater, petroleum, and gas move through sediments and sedimentary rock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Sediment (</a:t>
            </a:r>
            <a:r>
              <a:rPr lang="en-US" dirty="0">
                <a:solidFill>
                  <a:srgbClr val="FF0000"/>
                </a:solidFill>
              </a:rPr>
              <a:t>detrital or chemical</a:t>
            </a:r>
            <a:r>
              <a:rPr lang="en-US" dirty="0"/>
              <a:t>) are all eventually deposited in a geographic location known as a </a:t>
            </a:r>
            <a:r>
              <a:rPr lang="en-US" i="1" u="sng" dirty="0">
                <a:solidFill>
                  <a:srgbClr val="FF0000"/>
                </a:solidFill>
              </a:rPr>
              <a:t>depositional environment</a:t>
            </a:r>
            <a:r>
              <a:rPr lang="en-US" i="1" u="sng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66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&amp; Sedimentary Rock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5092"/>
            <a:ext cx="8229600" cy="534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-Geologists broadly recognize the following depositional environments: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	1.  </a:t>
            </a:r>
            <a:r>
              <a:rPr lang="en-US" dirty="0">
                <a:solidFill>
                  <a:srgbClr val="FF0000"/>
                </a:solidFill>
              </a:rPr>
              <a:t>Continental </a:t>
            </a:r>
            <a:r>
              <a:rPr lang="en-US" dirty="0"/>
              <a:t>		(land)</a:t>
            </a:r>
          </a:p>
          <a:p>
            <a:pPr marL="0" indent="0">
              <a:buNone/>
            </a:pPr>
            <a:r>
              <a:rPr lang="en-US" sz="3200" dirty="0"/>
              <a:t>	2. 	</a:t>
            </a:r>
            <a:r>
              <a:rPr lang="en-US" sz="3200" dirty="0">
                <a:solidFill>
                  <a:srgbClr val="FF0000"/>
                </a:solidFill>
              </a:rPr>
              <a:t>Transitional</a:t>
            </a:r>
            <a:r>
              <a:rPr lang="en-US" sz="3200" dirty="0"/>
              <a:t>		(on or near the shore)</a:t>
            </a:r>
          </a:p>
          <a:p>
            <a:pPr marL="0" indent="0">
              <a:buNone/>
            </a:pPr>
            <a:r>
              <a:rPr lang="en-US" dirty="0"/>
              <a:t>	3.	</a:t>
            </a:r>
            <a:r>
              <a:rPr lang="en-US" dirty="0">
                <a:solidFill>
                  <a:srgbClr val="FF0000"/>
                </a:solidFill>
              </a:rPr>
              <a:t>Marine</a:t>
            </a:r>
            <a:r>
              <a:rPr lang="en-US" dirty="0"/>
              <a:t>				(the seas)</a:t>
            </a:r>
            <a:endParaRPr lang="en-US" sz="3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950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23D24A-B2EA-4447-8A0C-B7442A17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6" y="202720"/>
            <a:ext cx="815768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Sediment Becomes Sedimentary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CEF3B8-4036-8C42-B42C-AD33C4AA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571946"/>
            <a:ext cx="8517276" cy="4726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Particles/sediments are converted into sedimentary rock requires </a:t>
            </a:r>
            <a:r>
              <a:rPr lang="en-US" i="1" u="sng" dirty="0">
                <a:solidFill>
                  <a:srgbClr val="FF0000"/>
                </a:solidFill>
              </a:rPr>
              <a:t>lithification</a:t>
            </a:r>
            <a:r>
              <a:rPr lang="en-US" i="1" u="sng" dirty="0"/>
              <a:t>.</a:t>
            </a:r>
            <a:endParaRPr lang="en-US" i="1" dirty="0"/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r>
              <a:rPr lang="en-US" u="sng" dirty="0"/>
              <a:t>Lithification:</a:t>
            </a:r>
            <a:r>
              <a:rPr lang="en-US" dirty="0"/>
              <a:t>  	</a:t>
            </a:r>
            <a:r>
              <a:rPr lang="en-US" dirty="0">
                <a:solidFill>
                  <a:srgbClr val="FF0000"/>
                </a:solidFill>
              </a:rPr>
              <a:t>Process of converting sediment to sedimentary rock by compaction and </a:t>
            </a:r>
            <a:r>
              <a:rPr lang="en-US" dirty="0" err="1">
                <a:solidFill>
                  <a:srgbClr val="FF0000"/>
                </a:solidFill>
              </a:rPr>
              <a:t>cemetation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900" u="sng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81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23D24A-B2EA-4447-8A0C-B7442A17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202720"/>
            <a:ext cx="796247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Sediment Becomes Sedimentary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CEF3B8-4036-8C42-B42C-AD33C4AA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4" y="1654138"/>
            <a:ext cx="8239875" cy="500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Compaction</a:t>
            </a:r>
            <a:r>
              <a:rPr lang="en-US" u="sng" dirty="0"/>
              <a:t>:</a:t>
            </a:r>
            <a:r>
              <a:rPr lang="en-US" dirty="0"/>
              <a:t>	Reducing the volume sediments take up either from their own weight or that of overlying rock.</a:t>
            </a:r>
          </a:p>
          <a:p>
            <a:pPr marL="0" indent="0">
              <a:buNone/>
            </a:pPr>
            <a:endParaRPr lang="en-US" sz="800" u="sng" dirty="0"/>
          </a:p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Cementation</a:t>
            </a:r>
            <a:r>
              <a:rPr lang="en-US" u="sng" dirty="0"/>
              <a:t>:</a:t>
            </a:r>
            <a:r>
              <a:rPr lang="en-US" dirty="0"/>
              <a:t>	Process where minerals precipitate/crystallize in the pore space and “glue” the sediment together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380" y="2922978"/>
            <a:ext cx="2112864" cy="845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76" y="5233901"/>
            <a:ext cx="1892367" cy="142137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08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6C51E-9279-5048-A1C6-12882F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Sedimentary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92FAE-B698-4A4A-A4F9-1FC6533A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We’ve discussed the origin and types of sediment, transport, deposition &amp; lithification.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it’s time to look at the </a:t>
            </a:r>
            <a:r>
              <a:rPr lang="en-US" dirty="0">
                <a:solidFill>
                  <a:srgbClr val="FF0000"/>
                </a:solidFill>
              </a:rPr>
              <a:t>types of sedimentary rocks</a:t>
            </a:r>
            <a:r>
              <a:rPr lang="en-US" dirty="0"/>
              <a:t> and how they are classified.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17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6C51E-9279-5048-A1C6-12882F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Sedimentary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92FAE-B698-4A4A-A4F9-1FC6533A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2 broad classes/types: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Detrital (Clastic)</a:t>
            </a:r>
            <a:r>
              <a:rPr lang="en-US" dirty="0"/>
              <a:t>	made of pieces of other 							rocks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Chemical</a:t>
            </a:r>
            <a:r>
              <a:rPr lang="en-US" dirty="0"/>
              <a:t>				made of minerals that 						</a:t>
            </a:r>
            <a:r>
              <a:rPr lang="en-US" dirty="0" smtClean="0"/>
              <a:t>	were </a:t>
            </a:r>
            <a:r>
              <a:rPr lang="en-US" dirty="0"/>
              <a:t>dissolved during 							chemical weathering 						</a:t>
            </a:r>
            <a:r>
              <a:rPr lang="en-US" dirty="0" smtClean="0"/>
              <a:t>	and </a:t>
            </a:r>
            <a:r>
              <a:rPr lang="en-US" dirty="0"/>
              <a:t>precipitated from 						</a:t>
            </a:r>
            <a:r>
              <a:rPr lang="en-US" dirty="0" smtClean="0"/>
              <a:t>	water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9366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6C51E-9279-5048-A1C6-12882F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Sedimentary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92FAE-B698-4A4A-A4F9-1FC6533A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Detrital (Clastic) Sedimentary Rocks</a:t>
            </a:r>
            <a:endParaRPr lang="en-US" dirty="0"/>
          </a:p>
          <a:p>
            <a:r>
              <a:rPr lang="en-US" dirty="0"/>
              <a:t>Made up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solid particles</a:t>
            </a:r>
            <a:r>
              <a:rPr lang="en-US" dirty="0" smtClean="0"/>
              <a:t> such </a:t>
            </a:r>
            <a:r>
              <a:rPr lang="en-US" dirty="0"/>
              <a:t>as sand, gravel, clay, etc.</a:t>
            </a:r>
          </a:p>
          <a:p>
            <a:endParaRPr lang="en-US" sz="800" dirty="0"/>
          </a:p>
          <a:p>
            <a:r>
              <a:rPr lang="en-US" dirty="0"/>
              <a:t>Have a clastic texture (</a:t>
            </a:r>
            <a:r>
              <a:rPr lang="en-US" dirty="0">
                <a:solidFill>
                  <a:srgbClr val="FF0000"/>
                </a:solidFill>
              </a:rPr>
              <a:t>made of clasts</a:t>
            </a:r>
            <a:r>
              <a:rPr lang="en-US" dirty="0"/>
              <a:t>)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Clasts</a:t>
            </a:r>
            <a:r>
              <a:rPr lang="en-US" dirty="0">
                <a:solidFill>
                  <a:srgbClr val="FF0000"/>
                </a:solidFill>
              </a:rPr>
              <a:t> are pieces of other rocks</a:t>
            </a:r>
          </a:p>
          <a:p>
            <a:pPr lvl="1"/>
            <a:endParaRPr lang="en-US" sz="800" dirty="0"/>
          </a:p>
          <a:p>
            <a:r>
              <a:rPr lang="en-US" dirty="0"/>
              <a:t>Classified by the </a:t>
            </a:r>
            <a:r>
              <a:rPr lang="en-US" dirty="0">
                <a:solidFill>
                  <a:srgbClr val="FF0000"/>
                </a:solidFill>
              </a:rPr>
              <a:t>size </a:t>
            </a:r>
            <a:r>
              <a:rPr lang="en-US" dirty="0"/>
              <a:t>(and sometimes shapes) of the </a:t>
            </a:r>
            <a:r>
              <a:rPr lang="en-US" dirty="0" err="1"/>
              <a:t>clasts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28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6C51E-9279-5048-A1C6-12882F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Sedimentary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92FAE-B698-4A4A-A4F9-1FC6533A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Chemical Sedimentary Rocks</a:t>
            </a:r>
          </a:p>
          <a:p>
            <a:r>
              <a:rPr lang="en-US" dirty="0"/>
              <a:t>During chemical weathering compounds &amp; ions go into solution to provide the </a:t>
            </a:r>
            <a:r>
              <a:rPr lang="en-US" dirty="0">
                <a:solidFill>
                  <a:srgbClr val="FF0000"/>
                </a:solidFill>
              </a:rPr>
              <a:t>raw materials</a:t>
            </a:r>
            <a:r>
              <a:rPr lang="en-US" dirty="0"/>
              <a:t> for chemical sedimentary rocks</a:t>
            </a:r>
          </a:p>
          <a:p>
            <a:endParaRPr lang="en-US" dirty="0"/>
          </a:p>
          <a:p>
            <a:pPr lvl="1"/>
            <a:r>
              <a:rPr lang="en-US" dirty="0"/>
              <a:t>When an organism plays a role in the formation of a sedimentary rock it is referred to as a </a:t>
            </a:r>
            <a:r>
              <a:rPr lang="en-US" u="sng" dirty="0">
                <a:solidFill>
                  <a:srgbClr val="FF0000"/>
                </a:solidFill>
              </a:rPr>
              <a:t>biochemical sedimentary rock</a:t>
            </a:r>
            <a:r>
              <a:rPr lang="en-US" u="sng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8930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6C51E-9279-5048-A1C6-12882F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Sedimentary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92FAE-B698-4A4A-A4F9-1FC6533A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Chemical Sedimentary Rocks</a:t>
            </a:r>
          </a:p>
          <a:p>
            <a:r>
              <a:rPr lang="en-US" dirty="0">
                <a:solidFill>
                  <a:srgbClr val="FF0000"/>
                </a:solidFill>
              </a:rPr>
              <a:t>Evaporation </a:t>
            </a:r>
            <a:r>
              <a:rPr lang="en-US" dirty="0"/>
              <a:t>is commonly involved in the formation of chemical sedimentary rocks.</a:t>
            </a:r>
          </a:p>
          <a:p>
            <a:endParaRPr lang="en-US" u="sng" dirty="0"/>
          </a:p>
          <a:p>
            <a:pPr lvl="1"/>
            <a:r>
              <a:rPr lang="en-US" sz="3200" dirty="0"/>
              <a:t>Chemical sedimentary rocks formed due to evaporation are referred to as </a:t>
            </a:r>
            <a:r>
              <a:rPr lang="en-US" sz="3200" u="sng" dirty="0">
                <a:solidFill>
                  <a:srgbClr val="FF0000"/>
                </a:solidFill>
              </a:rPr>
              <a:t>evaporites</a:t>
            </a:r>
            <a:r>
              <a:rPr lang="en-US" sz="3200" u="sng" dirty="0"/>
              <a:t>.</a:t>
            </a:r>
            <a:endParaRPr lang="en-US" sz="3200" dirty="0"/>
          </a:p>
          <a:p>
            <a:pPr lvl="1"/>
            <a:endParaRPr lang="en-US" sz="3200" dirty="0"/>
          </a:p>
          <a:p>
            <a:pPr marL="914400" lvl="2" indent="0">
              <a:buNone/>
            </a:pPr>
            <a:r>
              <a:rPr lang="en-US" sz="3200" dirty="0"/>
              <a:t>Ex.  Rock Salt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615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Rocks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Rocks that undergo weathering are referred to as </a:t>
            </a:r>
            <a:r>
              <a:rPr lang="en-US" dirty="0">
                <a:solidFill>
                  <a:srgbClr val="FF0000"/>
                </a:solidFill>
              </a:rPr>
              <a:t>parent material</a:t>
            </a:r>
          </a:p>
          <a:p>
            <a:endParaRPr lang="en-US" dirty="0"/>
          </a:p>
          <a:p>
            <a:pPr lvl="1"/>
            <a:r>
              <a:rPr lang="en-US" dirty="0"/>
              <a:t>These rocks are broken down into </a:t>
            </a:r>
            <a:r>
              <a:rPr lang="en-US" dirty="0">
                <a:solidFill>
                  <a:srgbClr val="FF0000"/>
                </a:solidFill>
              </a:rPr>
              <a:t>smaller pieces</a:t>
            </a:r>
          </a:p>
          <a:p>
            <a:endParaRPr lang="en-US" dirty="0"/>
          </a:p>
          <a:p>
            <a:r>
              <a:rPr lang="en-US" dirty="0"/>
              <a:t>Some weathered material may accumulate to form </a:t>
            </a:r>
            <a:r>
              <a:rPr lang="en-US" dirty="0">
                <a:solidFill>
                  <a:srgbClr val="FF0000"/>
                </a:solidFill>
              </a:rPr>
              <a:t>soil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6C51E-9279-5048-A1C6-12882F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the Story Preserved in Sedimentary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92FAE-B698-4A4A-A4F9-1FC6533A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88849" cy="498316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No one was present the millions of years ago when ancient sediments were deposited.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SO….</a:t>
            </a:r>
            <a:r>
              <a:rPr lang="en-US" dirty="0">
                <a:solidFill>
                  <a:srgbClr val="FF0000"/>
                </a:solidFill>
              </a:rPr>
              <a:t>geologists must interpret the various aspects of sedimentary rocks to make inferences about the original depositional environments</a:t>
            </a:r>
            <a:r>
              <a:rPr lang="en-US" dirty="0"/>
              <a:t>.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0285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6C51E-9279-5048-A1C6-12882FA0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the Story Preserved in Sedimentary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892FAE-B698-4A4A-A4F9-1FC6533A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88849" cy="4983162"/>
          </a:xfrm>
        </p:spPr>
        <p:txBody>
          <a:bodyPr>
            <a:normAutofit/>
          </a:bodyPr>
          <a:lstStyle/>
          <a:p>
            <a:pPr marL="514350" indent="-457200">
              <a:buFontTx/>
              <a:buChar char="-"/>
            </a:pPr>
            <a:r>
              <a:rPr lang="en-US" dirty="0"/>
              <a:t>Studying </a:t>
            </a:r>
            <a:r>
              <a:rPr lang="en-US" dirty="0">
                <a:solidFill>
                  <a:srgbClr val="FF0000"/>
                </a:solidFill>
              </a:rPr>
              <a:t>Sedimentary Structures </a:t>
            </a:r>
            <a:r>
              <a:rPr lang="en-US" dirty="0"/>
              <a:t>in combination with fossils allows geologists to determine the history of the deposit.</a:t>
            </a:r>
          </a:p>
          <a:p>
            <a:pPr marL="514350" indent="-457200">
              <a:buFontTx/>
              <a:buChar char="-"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1435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809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04E09D-8785-5D43-92A9-35E3BC4F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8F341D-D8CB-354F-8DCA-292377AF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Certain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biological </a:t>
            </a:r>
            <a:r>
              <a:rPr lang="en-US" dirty="0"/>
              <a:t>processes can cause certain features to form.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 	these are known as </a:t>
            </a:r>
            <a:r>
              <a:rPr lang="en-US" dirty="0">
                <a:solidFill>
                  <a:srgbClr val="FF0000"/>
                </a:solidFill>
              </a:rPr>
              <a:t>sedimentary 					structures.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615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04E09D-8785-5D43-92A9-35E3BC4F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8F341D-D8CB-354F-8DCA-292377AF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Sedimentary Structures:</a:t>
            </a:r>
          </a:p>
          <a:p>
            <a:pPr marL="514350" indent="-514350">
              <a:buAutoNum type="arabicPeriod"/>
            </a:pPr>
            <a:r>
              <a:rPr lang="en-US" dirty="0"/>
              <a:t>Strata: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refers to the distinct layering 				that is see in sedimentary rocks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		- most common structure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>
                <a:solidFill>
                  <a:srgbClr val="FF0000"/>
                </a:solidFill>
              </a:rPr>
              <a:t>individual layers can be called </a:t>
            </a:r>
            <a:r>
              <a:rPr lang="en-US" u="sng" dirty="0">
                <a:solidFill>
                  <a:srgbClr val="FF0000"/>
                </a:solidFill>
              </a:rPr>
              <a:t>beds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1335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04E09D-8785-5D43-92A9-35E3BC4F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8F341D-D8CB-354F-8DCA-292377AF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2321"/>
            <a:ext cx="8229600" cy="5605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Sedimentary Structures:</a:t>
            </a:r>
          </a:p>
          <a:p>
            <a:pPr marL="514350" indent="-514350">
              <a:buAutoNum type="arabicPeriod" startAt="2"/>
            </a:pPr>
            <a:r>
              <a:rPr lang="en-US" dirty="0"/>
              <a:t>Cross-bedding:	</a:t>
            </a:r>
            <a:r>
              <a:rPr lang="en-US" dirty="0">
                <a:solidFill>
                  <a:srgbClr val="FF0000"/>
                </a:solidFill>
              </a:rPr>
              <a:t>layers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arranged at 							an angle to the surface 							they were deposited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- 	common in </a:t>
            </a:r>
            <a:r>
              <a:rPr lang="en-US" dirty="0">
                <a:solidFill>
                  <a:srgbClr val="FF0000"/>
                </a:solidFill>
              </a:rPr>
              <a:t>sand dune, shoreline</a:t>
            </a:r>
            <a:r>
              <a:rPr lang="en-US" dirty="0"/>
              <a:t>, or 			</a:t>
            </a:r>
            <a:r>
              <a:rPr lang="en-US" dirty="0">
                <a:solidFill>
                  <a:srgbClr val="FF0000"/>
                </a:solidFill>
              </a:rPr>
              <a:t>stream </a:t>
            </a:r>
            <a:r>
              <a:rPr lang="en-US" dirty="0"/>
              <a:t>environments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	- 	direction on incline is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used </a:t>
            </a:r>
            <a:r>
              <a:rPr lang="en-US" dirty="0"/>
              <a:t>to</a:t>
            </a:r>
            <a:r>
              <a:rPr lang="en-US" dirty="0" smtClean="0"/>
              <a:t> determine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direction </a:t>
            </a:r>
            <a:r>
              <a:rPr lang="en-US" dirty="0">
                <a:solidFill>
                  <a:srgbClr val="FF0000"/>
                </a:solidFill>
              </a:rPr>
              <a:t>of flow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6159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04E09D-8785-5D43-92A9-35E3BC4F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8F341D-D8CB-354F-8DCA-292377AF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Sedimentary Structures:</a:t>
            </a:r>
          </a:p>
          <a:p>
            <a:pPr marL="514350" indent="-514350">
              <a:buAutoNum type="arabicPeriod" startAt="3"/>
            </a:pPr>
            <a:r>
              <a:rPr lang="en-US" dirty="0"/>
              <a:t>Graded Bedding: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Upward decreasing 							grain sizes within an 							individual bed/layer</a:t>
            </a:r>
          </a:p>
          <a:p>
            <a:pPr marL="0" indent="0">
              <a:buNone/>
            </a:pPr>
            <a:endParaRPr lang="en-US" sz="800" dirty="0"/>
          </a:p>
          <a:p>
            <a:pPr marL="514350" indent="-514350">
              <a:buAutoNum type="arabicPeriod" startAt="4"/>
            </a:pPr>
            <a:r>
              <a:rPr lang="en-US" dirty="0"/>
              <a:t>Ripple Marks:		</a:t>
            </a:r>
            <a:r>
              <a:rPr lang="en-US" dirty="0">
                <a:solidFill>
                  <a:srgbClr val="FF0000"/>
                </a:solidFill>
              </a:rPr>
              <a:t>Wave-like structures 						</a:t>
            </a:r>
            <a:r>
              <a:rPr lang="en-US" dirty="0" smtClean="0">
                <a:solidFill>
                  <a:srgbClr val="FF0000"/>
                </a:solidFill>
              </a:rPr>
              <a:t>	produced </a:t>
            </a:r>
            <a:r>
              <a:rPr lang="en-US" dirty="0">
                <a:solidFill>
                  <a:srgbClr val="FF0000"/>
                </a:solidFill>
              </a:rPr>
              <a:t>in sediment 						</a:t>
            </a:r>
            <a:r>
              <a:rPr lang="en-US" dirty="0" smtClean="0">
                <a:solidFill>
                  <a:srgbClr val="FF0000"/>
                </a:solidFill>
              </a:rPr>
              <a:t>	indicating </a:t>
            </a:r>
            <a:r>
              <a:rPr lang="en-US" dirty="0">
                <a:solidFill>
                  <a:srgbClr val="FF0000"/>
                </a:solidFill>
              </a:rPr>
              <a:t>the direction 							of flow.</a:t>
            </a:r>
          </a:p>
          <a:p>
            <a:pPr marL="0" indent="0">
              <a:buNone/>
            </a:pPr>
            <a:r>
              <a:rPr lang="en-US" dirty="0"/>
              <a:t>		-  usually found at the </a:t>
            </a:r>
            <a:r>
              <a:rPr lang="en-US" dirty="0">
                <a:solidFill>
                  <a:srgbClr val="FF0000"/>
                </a:solidFill>
              </a:rPr>
              <a:t>top </a:t>
            </a:r>
            <a:r>
              <a:rPr lang="en-US" dirty="0"/>
              <a:t>of a bed.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927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04E09D-8785-5D43-92A9-35E3BC4F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8F341D-D8CB-354F-8DCA-292377AF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Sedimentary Structures:</a:t>
            </a:r>
          </a:p>
          <a:p>
            <a:pPr marL="514350" indent="-514350">
              <a:buAutoNum type="arabicPeriod" startAt="5"/>
            </a:pPr>
            <a:r>
              <a:rPr lang="en-US" dirty="0" err="1"/>
              <a:t>Mudcracks</a:t>
            </a:r>
            <a:r>
              <a:rPr lang="en-US" dirty="0"/>
              <a:t>:		</a:t>
            </a:r>
            <a:r>
              <a:rPr lang="en-US" dirty="0">
                <a:solidFill>
                  <a:srgbClr val="FF0000"/>
                </a:solidFill>
              </a:rPr>
              <a:t>Intersecting cracks in 					</a:t>
            </a:r>
            <a:r>
              <a:rPr lang="en-US" dirty="0" smtClean="0">
                <a:solidFill>
                  <a:srgbClr val="FF0000"/>
                </a:solidFill>
              </a:rPr>
              <a:t>	mud</a:t>
            </a:r>
            <a:r>
              <a:rPr lang="en-US" dirty="0">
                <a:solidFill>
                  <a:srgbClr val="FF0000"/>
                </a:solidFill>
              </a:rPr>
              <a:t>/clay when it dries 				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rgbClr val="FF0000"/>
                </a:solidFill>
              </a:rPr>
              <a:t>and is preserved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	-  	orientation will determine which 		</a:t>
            </a:r>
            <a:r>
              <a:rPr lang="en-US" dirty="0" smtClean="0"/>
              <a:t>	direction </a:t>
            </a:r>
            <a:r>
              <a:rPr lang="en-US" dirty="0"/>
              <a:t>was up at the </a:t>
            </a:r>
            <a:r>
              <a:rPr lang="en-US" dirty="0">
                <a:solidFill>
                  <a:srgbClr val="FF0000"/>
                </a:solidFill>
              </a:rPr>
              <a:t>time of 					deposition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0351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04E09D-8785-5D43-92A9-35E3BC4F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8F341D-D8CB-354F-8DCA-292377AF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9" y="1600200"/>
            <a:ext cx="8661114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Sedimentary Structures:</a:t>
            </a:r>
          </a:p>
          <a:p>
            <a:pPr marL="514350" indent="-514350">
              <a:buAutoNum type="arabicPeriod" startAt="6"/>
            </a:pPr>
            <a:r>
              <a:rPr lang="en-US" dirty="0"/>
              <a:t>Fossils:			</a:t>
            </a:r>
            <a:r>
              <a:rPr lang="en-US" dirty="0">
                <a:solidFill>
                  <a:srgbClr val="FF0000"/>
                </a:solidFill>
              </a:rPr>
              <a:t>The remains or traces of once 					living organisms preserved 				</a:t>
            </a:r>
            <a:r>
              <a:rPr lang="en-US" dirty="0" smtClean="0">
                <a:solidFill>
                  <a:srgbClr val="FF0000"/>
                </a:solidFill>
              </a:rPr>
              <a:t>	in </a:t>
            </a:r>
            <a:r>
              <a:rPr lang="en-US" dirty="0">
                <a:solidFill>
                  <a:srgbClr val="FF0000"/>
                </a:solidFill>
              </a:rPr>
              <a:t>sedimentary rocks</a:t>
            </a:r>
            <a:r>
              <a:rPr lang="en-US" dirty="0"/>
              <a:t>.</a:t>
            </a:r>
          </a:p>
          <a:p>
            <a:pPr marL="400050" lvl="1" indent="0">
              <a:buNone/>
            </a:pPr>
            <a:endParaRPr lang="en-US" sz="900" dirty="0"/>
          </a:p>
          <a:p>
            <a:pPr marL="400050" lvl="1" indent="0">
              <a:buNone/>
            </a:pPr>
            <a:r>
              <a:rPr lang="en-US" u="sng" dirty="0"/>
              <a:t>Body fossils:</a:t>
            </a:r>
            <a:r>
              <a:rPr lang="en-US" dirty="0"/>
              <a:t>  	</a:t>
            </a:r>
            <a:r>
              <a:rPr lang="en-US" dirty="0">
                <a:solidFill>
                  <a:srgbClr val="FF0000"/>
                </a:solidFill>
              </a:rPr>
              <a:t>the actual remains of the organism</a:t>
            </a:r>
          </a:p>
          <a:p>
            <a:pPr marL="400050" lvl="1" indent="0">
              <a:buNone/>
            </a:pPr>
            <a:endParaRPr lang="en-US" u="sng" dirty="0"/>
          </a:p>
          <a:p>
            <a:pPr marL="400050" lvl="1" indent="0">
              <a:buNone/>
            </a:pPr>
            <a:r>
              <a:rPr lang="en-US" u="sng" dirty="0"/>
              <a:t>Trace fossils: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indication of an organism preserved</a:t>
            </a:r>
          </a:p>
          <a:p>
            <a:pPr marL="400050" lvl="1" indent="0">
              <a:buNone/>
            </a:pPr>
            <a:endParaRPr lang="en-US" sz="800" dirty="0"/>
          </a:p>
          <a:p>
            <a:pPr marL="400050" lvl="1" indent="0">
              <a:buNone/>
            </a:pPr>
            <a:r>
              <a:rPr lang="en-US" dirty="0"/>
              <a:t>		Ex.  Tracks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16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Rocks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/>
              <a:t>Most will be removed by </a:t>
            </a:r>
            <a:r>
              <a:rPr lang="en-US" dirty="0">
                <a:solidFill>
                  <a:srgbClr val="FF0000"/>
                </a:solidFill>
              </a:rPr>
              <a:t>erosion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The removal of weathered material by wind, running water, glaciers, or waves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Rocks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eroded material will be </a:t>
            </a:r>
            <a:r>
              <a:rPr lang="en-US" dirty="0">
                <a:solidFill>
                  <a:srgbClr val="FF0000"/>
                </a:solidFill>
              </a:rPr>
              <a:t>transported </a:t>
            </a:r>
            <a:r>
              <a:rPr lang="en-US" dirty="0"/>
              <a:t>and eventually deposited as </a:t>
            </a:r>
            <a:r>
              <a:rPr lang="en-US" dirty="0">
                <a:solidFill>
                  <a:srgbClr val="FF0000"/>
                </a:solidFill>
              </a:rPr>
              <a:t>sediment </a:t>
            </a:r>
            <a:r>
              <a:rPr lang="en-US" dirty="0"/>
              <a:t>in another location.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Sediment </a:t>
            </a:r>
            <a:r>
              <a:rPr lang="en-US" dirty="0"/>
              <a:t>is the raw material for sedimentary rocks.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Sedimentary Rocks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Sediment and Sedimentary rocks are by far the </a:t>
            </a:r>
            <a:r>
              <a:rPr lang="en-US" dirty="0">
                <a:solidFill>
                  <a:srgbClr val="FF0000"/>
                </a:solidFill>
              </a:rPr>
              <a:t>most common </a:t>
            </a:r>
            <a:r>
              <a:rPr lang="en-US" dirty="0"/>
              <a:t>materials on and near the Earth’s surface.</a:t>
            </a:r>
          </a:p>
          <a:p>
            <a:endParaRPr lang="en-US" dirty="0"/>
          </a:p>
          <a:p>
            <a:pPr lvl="1"/>
            <a:r>
              <a:rPr lang="en-US" dirty="0"/>
              <a:t>Even though they make up only </a:t>
            </a:r>
            <a:r>
              <a:rPr lang="en-US" dirty="0">
                <a:solidFill>
                  <a:srgbClr val="FF0000"/>
                </a:solidFill>
              </a:rPr>
              <a:t>5%</a:t>
            </a:r>
            <a:r>
              <a:rPr lang="en-US" dirty="0"/>
              <a:t> of the earth’s crust and cover </a:t>
            </a:r>
            <a:r>
              <a:rPr lang="en-US" dirty="0">
                <a:solidFill>
                  <a:srgbClr val="FF0000"/>
                </a:solidFill>
              </a:rPr>
              <a:t>2/3</a:t>
            </a:r>
            <a:r>
              <a:rPr lang="en-US" dirty="0"/>
              <a:t> of the earth’s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Weathering </a:t>
            </a:r>
            <a:r>
              <a:rPr lang="en-US" dirty="0"/>
              <a:t>occurs at or near the earth’s surface and can occur in several different ways.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Types of Weathering: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F0000"/>
                </a:solidFill>
              </a:rPr>
              <a:t>Differential Weathering</a:t>
            </a:r>
            <a:r>
              <a:rPr lang="en-US" u="sng" dirty="0"/>
              <a:t>-</a:t>
            </a:r>
            <a:r>
              <a:rPr lang="en-US" dirty="0"/>
              <a:t> occurs when the rate of weathering varies over time.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F0000"/>
                </a:solidFill>
              </a:rPr>
              <a:t>Mechanical Weathering</a:t>
            </a:r>
            <a:r>
              <a:rPr lang="en-US" u="sng" dirty="0"/>
              <a:t>-</a:t>
            </a:r>
            <a:r>
              <a:rPr lang="en-US" dirty="0"/>
              <a:t>  when physical forces break materials into smaller pieces.</a:t>
            </a:r>
            <a:endParaRPr lang="en-US" u="sng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Types of Mechanical Weathering: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u="sng" dirty="0"/>
              <a:t>Frost Action:</a:t>
            </a:r>
            <a:r>
              <a:rPr lang="en-US" dirty="0"/>
              <a:t>  Type of mechanical weathering involving the repeated </a:t>
            </a:r>
            <a:r>
              <a:rPr lang="en-US" dirty="0">
                <a:solidFill>
                  <a:srgbClr val="FF0000"/>
                </a:solidFill>
              </a:rPr>
              <a:t>freezing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thawing </a:t>
            </a:r>
            <a:r>
              <a:rPr lang="en-US" dirty="0"/>
              <a:t>of water in cracks in rocks.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64" y="4385412"/>
            <a:ext cx="2979018" cy="2093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1630</Words>
  <Application>Microsoft Macintosh PowerPoint</Application>
  <PresentationFormat>On-screen Show (4:3)</PresentationFormat>
  <Paragraphs>231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Weathering, Erosion, &amp; Sedimentary Rocks</vt:lpstr>
      <vt:lpstr>Sedimentary Rocks</vt:lpstr>
      <vt:lpstr>Sedimentary Rocks</vt:lpstr>
      <vt:lpstr>Sedimentary Rocks</vt:lpstr>
      <vt:lpstr>Sedimentary Rocks</vt:lpstr>
      <vt:lpstr>Sedimentary Rocks</vt:lpstr>
      <vt:lpstr>Weathering</vt:lpstr>
      <vt:lpstr>Weathering</vt:lpstr>
      <vt:lpstr>Weathering</vt:lpstr>
      <vt:lpstr>Weathering</vt:lpstr>
      <vt:lpstr>Weathering</vt:lpstr>
      <vt:lpstr>Weathering</vt:lpstr>
      <vt:lpstr>Weathering</vt:lpstr>
      <vt:lpstr>Weathering</vt:lpstr>
      <vt:lpstr>Weathering</vt:lpstr>
      <vt:lpstr>Sediment &amp; Sedimentary Rock</vt:lpstr>
      <vt:lpstr>Sediment &amp; Sedimentary Rock</vt:lpstr>
      <vt:lpstr>Sediment &amp; Sedimentary Rock</vt:lpstr>
      <vt:lpstr>Sediment &amp; Sedimentary Rock</vt:lpstr>
      <vt:lpstr>Sediment &amp; Sedimentary Rock</vt:lpstr>
      <vt:lpstr>Sediment &amp; Sedimentary Rock</vt:lpstr>
      <vt:lpstr>Sediment &amp; Sedimentary Rock</vt:lpstr>
      <vt:lpstr>How Sediment Becomes Sedimentary Rock</vt:lpstr>
      <vt:lpstr>How Sediment Becomes Sedimentary Rock</vt:lpstr>
      <vt:lpstr>Types of Sedimentary Rocks</vt:lpstr>
      <vt:lpstr>Types of Sedimentary Rocks</vt:lpstr>
      <vt:lpstr>Types of Sedimentary Rocks</vt:lpstr>
      <vt:lpstr>Types of Sedimentary Rocks</vt:lpstr>
      <vt:lpstr>Types of Sedimentary Rocks</vt:lpstr>
      <vt:lpstr>Reading the Story Preserved in Sedimentary Rocks</vt:lpstr>
      <vt:lpstr>Reading the Story Preserved in Sedimentary Rocks</vt:lpstr>
      <vt:lpstr>Sedimentary Structures</vt:lpstr>
      <vt:lpstr>Sedimentary Structures</vt:lpstr>
      <vt:lpstr>Sedimentary Structures</vt:lpstr>
      <vt:lpstr>Sedimentary Structures</vt:lpstr>
      <vt:lpstr>Sedimentary Structures</vt:lpstr>
      <vt:lpstr>Sedimentary Structures</vt:lpstr>
    </vt:vector>
  </TitlesOfParts>
  <Company>Independence Local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Volcanism</dc:title>
  <dc:creator>IHS ILS</dc:creator>
  <cp:lastModifiedBy>IHS ILS</cp:lastModifiedBy>
  <cp:revision>30</cp:revision>
  <cp:lastPrinted>2019-12-02T16:10:51Z</cp:lastPrinted>
  <dcterms:created xsi:type="dcterms:W3CDTF">2019-12-05T21:25:47Z</dcterms:created>
  <dcterms:modified xsi:type="dcterms:W3CDTF">2019-12-05T21:29:01Z</dcterms:modified>
</cp:coreProperties>
</file>