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slides/slide62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61.xml" ContentType="application/vnd.openxmlformats-officedocument.presentationml.slide+xml"/>
  <Override PartName="/ppt/slides/slide44.xml" ContentType="application/vnd.openxmlformats-officedocument.presentationml.slide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slides/slide41.xml" ContentType="application/vnd.openxmlformats-officedocument.presentationml.slide+xml"/>
  <Override PartName="/ppt/slides/slide57.xml" ContentType="application/vnd.openxmlformats-officedocument.presentationml.slide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slides/slide47.xml" ContentType="application/vnd.openxmlformats-officedocument.presentationml.slide+xml"/>
  <Override PartName="/ppt/slides/slide40.xml" ContentType="application/vnd.openxmlformats-officedocument.presentationml.slide+xml"/>
  <Override PartName="/ppt/slides/slide56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slides/slide15.xml" ContentType="application/vnd.openxmlformats-officedocument.presentationml.slide+xml"/>
  <Override PartName="/ppt/slides/slide46.xml" ContentType="application/vnd.openxmlformats-officedocument.presentationml.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319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17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8" r:id="rId6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8955" autoAdjust="0"/>
    <p:restoredTop sz="94674" autoAdjust="0"/>
  </p:normalViewPr>
  <p:slideViewPr>
    <p:cSldViewPr snapToGrid="0" snapToObjects="1">
      <p:cViewPr varScale="1">
        <p:scale>
          <a:sx n="144" d="100"/>
          <a:sy n="144" d="100"/>
        </p:scale>
        <p:origin x="-18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65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printerSettings" Target="printerSettings/printerSettings1.bin"/><Relationship Id="rId65" Type="http://schemas.openxmlformats.org/officeDocument/2006/relationships/presProps" Target="presProps.xml"/><Relationship Id="rId66" Type="http://schemas.openxmlformats.org/officeDocument/2006/relationships/viewProps" Target="viewProps.xml"/><Relationship Id="rId67" Type="http://schemas.openxmlformats.org/officeDocument/2006/relationships/theme" Target="theme/theme1.xml"/><Relationship Id="rId68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92CF-13AA-7141-9D2F-053787AEA564}" type="datetimeFigureOut">
              <a:rPr lang="en-US" smtClean="0"/>
              <a:pPr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923-07BC-5247-94E3-E258C55CF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92CF-13AA-7141-9D2F-053787AEA564}" type="datetimeFigureOut">
              <a:rPr lang="en-US" smtClean="0"/>
              <a:pPr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923-07BC-5247-94E3-E258C55CF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92CF-13AA-7141-9D2F-053787AEA564}" type="datetimeFigureOut">
              <a:rPr lang="en-US" smtClean="0"/>
              <a:pPr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923-07BC-5247-94E3-E258C55CF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92CF-13AA-7141-9D2F-053787AEA564}" type="datetimeFigureOut">
              <a:rPr lang="en-US" smtClean="0"/>
              <a:pPr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923-07BC-5247-94E3-E258C55CF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92CF-13AA-7141-9D2F-053787AEA564}" type="datetimeFigureOut">
              <a:rPr lang="en-US" smtClean="0"/>
              <a:pPr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923-07BC-5247-94E3-E258C55CF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92CF-13AA-7141-9D2F-053787AEA564}" type="datetimeFigureOut">
              <a:rPr lang="en-US" smtClean="0"/>
              <a:pPr/>
              <a:t>10/14/19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923-07BC-5247-94E3-E258C55CF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92CF-13AA-7141-9D2F-053787AEA564}" type="datetimeFigureOut">
              <a:rPr lang="en-US" smtClean="0"/>
              <a:pPr/>
              <a:t>10/14/19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923-07BC-5247-94E3-E258C55CF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92CF-13AA-7141-9D2F-053787AEA564}" type="datetimeFigureOut">
              <a:rPr lang="en-US" smtClean="0"/>
              <a:pPr/>
              <a:t>10/14/19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923-07BC-5247-94E3-E258C55CF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92CF-13AA-7141-9D2F-053787AEA564}" type="datetimeFigureOut">
              <a:rPr lang="en-US" smtClean="0"/>
              <a:pPr/>
              <a:t>10/14/19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923-07BC-5247-94E3-E258C55CF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92CF-13AA-7141-9D2F-053787AEA564}" type="datetimeFigureOut">
              <a:rPr lang="en-US" smtClean="0"/>
              <a:pPr/>
              <a:t>10/14/19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923-07BC-5247-94E3-E258C55CF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92CF-13AA-7141-9D2F-053787AEA564}" type="datetimeFigureOut">
              <a:rPr lang="en-US" smtClean="0"/>
              <a:pPr/>
              <a:t>10/14/19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923-07BC-5247-94E3-E258C55CF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D92CF-13AA-7141-9D2F-053787AEA564}" type="datetimeFigureOut">
              <a:rPr lang="en-US" smtClean="0"/>
              <a:pPr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E1923-07BC-5247-94E3-E258C55CF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705533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Palatino"/>
                <a:cs typeface="Palatino"/>
              </a:rPr>
              <a:t>Minerals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Palatino"/>
                <a:cs typeface="Palatino"/>
              </a:rPr>
              <a:t>The Building Blocks of Rocks!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Matter…what it is!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Palatino"/>
                <a:cs typeface="Palatino"/>
              </a:rPr>
              <a:t>As you know….atoms are made of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protons</a:t>
            </a:r>
            <a:r>
              <a:rPr lang="en-US" dirty="0">
                <a:latin typeface="Palatino"/>
                <a:cs typeface="Palatino"/>
              </a:rPr>
              <a:t>,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neutrons</a:t>
            </a:r>
            <a:r>
              <a:rPr lang="en-US" dirty="0">
                <a:latin typeface="Palatino"/>
                <a:cs typeface="Palatino"/>
              </a:rPr>
              <a:t>, and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electrons</a:t>
            </a:r>
          </a:p>
          <a:p>
            <a:pPr>
              <a:buNone/>
            </a:pPr>
            <a:endParaRPr lang="en-US" sz="2400" dirty="0">
              <a:latin typeface="Palatino"/>
              <a:cs typeface="Palatino"/>
            </a:endParaRPr>
          </a:p>
          <a:p>
            <a:pPr lvl="1"/>
            <a:r>
              <a:rPr lang="en-US" sz="3200" dirty="0">
                <a:latin typeface="Palatino"/>
                <a:cs typeface="Palatino"/>
              </a:rPr>
              <a:t>Each of these subatomic particles goes into determining the </a:t>
            </a:r>
            <a:r>
              <a:rPr lang="en-US" sz="3200" dirty="0">
                <a:solidFill>
                  <a:srgbClr val="FF0000"/>
                </a:solidFill>
                <a:latin typeface="Palatino"/>
                <a:cs typeface="Palatino"/>
              </a:rPr>
              <a:t>chemistry</a:t>
            </a:r>
            <a:r>
              <a:rPr lang="en-US" sz="3200" dirty="0">
                <a:latin typeface="Palatino"/>
                <a:cs typeface="Palatino"/>
              </a:rPr>
              <a:t> of the element and how it behaves.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Matter…what it is!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>
                <a:latin typeface="Palatino"/>
                <a:cs typeface="Palatino"/>
              </a:rPr>
              <a:t>Bonding and Compounds:</a:t>
            </a:r>
          </a:p>
          <a:p>
            <a:r>
              <a:rPr lang="en-US" sz="3200" dirty="0">
                <a:latin typeface="Palatino"/>
                <a:cs typeface="Palatino"/>
              </a:rPr>
              <a:t>Interactions among </a:t>
            </a:r>
            <a:r>
              <a:rPr lang="en-US" sz="3200" dirty="0">
                <a:solidFill>
                  <a:srgbClr val="FF0000"/>
                </a:solidFill>
                <a:latin typeface="Palatino"/>
                <a:cs typeface="Palatino"/>
              </a:rPr>
              <a:t>electrons</a:t>
            </a:r>
            <a:r>
              <a:rPr lang="en-US" sz="3200" dirty="0">
                <a:latin typeface="Palatino"/>
                <a:cs typeface="Palatino"/>
              </a:rPr>
              <a:t> can result in the formation of </a:t>
            </a:r>
            <a:r>
              <a:rPr lang="en-US" sz="3200" dirty="0">
                <a:solidFill>
                  <a:srgbClr val="FF0000"/>
                </a:solidFill>
                <a:latin typeface="Palatino"/>
                <a:cs typeface="Palatino"/>
              </a:rPr>
              <a:t>bonds</a:t>
            </a:r>
            <a:r>
              <a:rPr lang="en-US" sz="3200" dirty="0">
                <a:latin typeface="Palatino"/>
                <a:cs typeface="Palatino"/>
              </a:rPr>
              <a:t>.</a:t>
            </a:r>
          </a:p>
          <a:p>
            <a:endParaRPr lang="en-US" sz="3200" dirty="0">
              <a:latin typeface="Palatino"/>
              <a:cs typeface="Palatino"/>
            </a:endParaRPr>
          </a:p>
          <a:p>
            <a:r>
              <a:rPr lang="en-US" dirty="0">
                <a:latin typeface="Palatino"/>
                <a:cs typeface="Palatino"/>
              </a:rPr>
              <a:t>Remember…if atoms from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2</a:t>
            </a:r>
            <a:r>
              <a:rPr lang="en-US" dirty="0">
                <a:latin typeface="Palatino"/>
                <a:cs typeface="Palatino"/>
              </a:rPr>
              <a:t> different elements bond together a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compound</a:t>
            </a:r>
            <a:r>
              <a:rPr lang="en-US" dirty="0">
                <a:latin typeface="Palatino"/>
                <a:cs typeface="Palatino"/>
              </a:rPr>
              <a:t> is formed.</a:t>
            </a:r>
            <a:endParaRPr lang="en-US" sz="3200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Matter…what it is!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>
                <a:latin typeface="Palatino"/>
                <a:cs typeface="Palatino"/>
              </a:rPr>
              <a:t>Bonding and Compounds:</a:t>
            </a:r>
          </a:p>
          <a:p>
            <a:pPr>
              <a:buNone/>
            </a:pPr>
            <a:endParaRPr lang="en-US" dirty="0">
              <a:latin typeface="Palatino"/>
              <a:cs typeface="Palatino"/>
            </a:endParaRPr>
          </a:p>
          <a:p>
            <a:r>
              <a:rPr lang="en-US" dirty="0">
                <a:latin typeface="Palatino"/>
                <a:cs typeface="Palatino"/>
              </a:rPr>
              <a:t>Most minerals are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compounds</a:t>
            </a:r>
          </a:p>
          <a:p>
            <a:endParaRPr lang="en-US" sz="3200" dirty="0">
              <a:latin typeface="Palatino"/>
              <a:cs typeface="Palatino"/>
            </a:endParaRPr>
          </a:p>
          <a:p>
            <a:r>
              <a:rPr lang="en-US" dirty="0">
                <a:latin typeface="Palatino"/>
                <a:cs typeface="Palatino"/>
              </a:rPr>
              <a:t>However, others can exist of all</a:t>
            </a:r>
            <a:r>
              <a:rPr lang="en-US" dirty="0" smtClean="0">
                <a:latin typeface="Palatino"/>
                <a:cs typeface="Palatino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Palatino"/>
                <a:cs typeface="Palatino"/>
              </a:rPr>
              <a:t>	the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same</a:t>
            </a:r>
            <a:r>
              <a:rPr lang="en-US" dirty="0">
                <a:latin typeface="Palatino"/>
                <a:cs typeface="Palatino"/>
              </a:rPr>
              <a:t> atoms</a:t>
            </a:r>
          </a:p>
          <a:p>
            <a:endParaRPr lang="en-US" sz="3200" dirty="0">
              <a:latin typeface="Palatino"/>
              <a:cs typeface="Palatino"/>
            </a:endParaRPr>
          </a:p>
          <a:p>
            <a:pPr lvl="1"/>
            <a:r>
              <a:rPr lang="en-US" sz="2800" dirty="0">
                <a:latin typeface="Palatino"/>
                <a:cs typeface="Palatino"/>
              </a:rPr>
              <a:t>Example:  gold, silver, lead </a:t>
            </a:r>
          </a:p>
          <a:p>
            <a:pPr lvl="2"/>
            <a:r>
              <a:rPr lang="en-US" sz="2800" dirty="0">
                <a:latin typeface="Palatino"/>
                <a:cs typeface="Palatino"/>
              </a:rPr>
              <a:t>All elements on the </a:t>
            </a:r>
            <a:r>
              <a:rPr lang="en-US" sz="2800" dirty="0">
                <a:solidFill>
                  <a:srgbClr val="FF0000"/>
                </a:solidFill>
                <a:latin typeface="Palatino"/>
                <a:cs typeface="Palatino"/>
              </a:rPr>
              <a:t>periodic table</a:t>
            </a:r>
            <a:r>
              <a:rPr lang="en-US" sz="2400" dirty="0">
                <a:latin typeface="Palatino"/>
                <a:cs typeface="Palatino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Matter…what it is!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5425440"/>
          </a:xfrm>
        </p:spPr>
        <p:txBody>
          <a:bodyPr>
            <a:normAutofit lnSpcReduction="10000"/>
          </a:bodyPr>
          <a:lstStyle/>
          <a:p>
            <a:r>
              <a:rPr lang="en-US" sz="3765" dirty="0">
                <a:latin typeface="Palatino"/>
                <a:cs typeface="Palatino"/>
              </a:rPr>
              <a:t>The type of </a:t>
            </a:r>
            <a:r>
              <a:rPr lang="en-US" sz="3765" dirty="0">
                <a:solidFill>
                  <a:srgbClr val="FF0000"/>
                </a:solidFill>
                <a:latin typeface="Palatino"/>
                <a:cs typeface="Palatino"/>
              </a:rPr>
              <a:t>bond</a:t>
            </a:r>
            <a:r>
              <a:rPr lang="en-US" sz="3765" dirty="0">
                <a:latin typeface="Palatino"/>
                <a:cs typeface="Palatino"/>
              </a:rPr>
              <a:t> that holds atoms together will determine the properties of the compound.</a:t>
            </a:r>
          </a:p>
          <a:p>
            <a:endParaRPr lang="en-US" sz="2400" dirty="0">
              <a:latin typeface="Palatino"/>
              <a:cs typeface="Palatino"/>
            </a:endParaRPr>
          </a:p>
          <a:p>
            <a:r>
              <a:rPr lang="en-US" sz="3459" dirty="0">
                <a:latin typeface="Palatino"/>
                <a:cs typeface="Palatino"/>
              </a:rPr>
              <a:t>Types of bonds: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459" dirty="0">
                <a:solidFill>
                  <a:srgbClr val="FF0000"/>
                </a:solidFill>
                <a:latin typeface="Palatino"/>
                <a:cs typeface="Palatino"/>
              </a:rPr>
              <a:t>Ionic</a:t>
            </a:r>
            <a:r>
              <a:rPr lang="en-US" sz="3459" dirty="0">
                <a:latin typeface="Palatino"/>
                <a:cs typeface="Palatino"/>
              </a:rPr>
              <a:t>				</a:t>
            </a:r>
            <a:r>
              <a:rPr lang="en-US" sz="3459" dirty="0" smtClean="0">
                <a:latin typeface="Palatino"/>
                <a:cs typeface="Palatino"/>
              </a:rPr>
              <a:t>			</a:t>
            </a:r>
            <a:r>
              <a:rPr lang="en-US" sz="3459" dirty="0">
                <a:latin typeface="Palatino"/>
                <a:cs typeface="Palatino"/>
              </a:rPr>
              <a:t>3.  </a:t>
            </a:r>
            <a:r>
              <a:rPr lang="en-US" sz="3459" dirty="0">
                <a:solidFill>
                  <a:srgbClr val="FF0000"/>
                </a:solidFill>
                <a:latin typeface="Palatino"/>
                <a:cs typeface="Palatino"/>
              </a:rPr>
              <a:t>Covalent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459" dirty="0">
                <a:solidFill>
                  <a:srgbClr val="FF0000"/>
                </a:solidFill>
                <a:latin typeface="Palatino"/>
                <a:cs typeface="Palatino"/>
              </a:rPr>
              <a:t>Metallic</a:t>
            </a:r>
            <a:r>
              <a:rPr lang="en-US" sz="3459" dirty="0">
                <a:latin typeface="Palatino"/>
                <a:cs typeface="Palatino"/>
              </a:rPr>
              <a:t>					4.  </a:t>
            </a:r>
            <a:r>
              <a:rPr lang="en-US" sz="3459" dirty="0">
                <a:solidFill>
                  <a:srgbClr val="FF0000"/>
                </a:solidFill>
                <a:latin typeface="Palatino"/>
                <a:cs typeface="Palatino"/>
              </a:rPr>
              <a:t>Vander Waals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>
              <a:latin typeface="Palatino"/>
              <a:cs typeface="Palatino"/>
            </a:endParaRPr>
          </a:p>
          <a:p>
            <a:pPr marL="971550" lvl="1" indent="-514350"/>
            <a:r>
              <a:rPr lang="en-US" sz="3459" dirty="0">
                <a:latin typeface="Palatino"/>
                <a:cs typeface="Palatino"/>
              </a:rPr>
              <a:t>Most minerals contain </a:t>
            </a:r>
            <a:r>
              <a:rPr lang="en-US" sz="3459" dirty="0">
                <a:solidFill>
                  <a:srgbClr val="FF0000"/>
                </a:solidFill>
                <a:latin typeface="Palatino"/>
                <a:cs typeface="Palatino"/>
              </a:rPr>
              <a:t>several</a:t>
            </a:r>
            <a:r>
              <a:rPr lang="en-US" sz="3459" dirty="0">
                <a:latin typeface="Palatino"/>
                <a:cs typeface="Palatino"/>
              </a:rPr>
              <a:t> types of bonds at the same time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Exploring the World of Minerals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6720"/>
            <a:ext cx="8229600" cy="416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Palatino"/>
                <a:cs typeface="Palatino"/>
              </a:rPr>
              <a:t>Let’s look a little more in depth at each of the requirements to be considered a mineral:</a:t>
            </a:r>
            <a:endParaRPr lang="en-US" dirty="0" smtClean="0">
              <a:latin typeface="Palatino"/>
              <a:cs typeface="Palatino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Naturally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occurring inorganic solid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Definite crystalline structure 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Narrowly defined chemical composition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Definite chemical properties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6720"/>
            <a:ext cx="8229600" cy="4775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u="sng" dirty="0">
                <a:latin typeface="Palatino"/>
                <a:cs typeface="Palatino"/>
              </a:rPr>
              <a:t>Naturally Occurring Inorganic Solid</a:t>
            </a:r>
          </a:p>
          <a:p>
            <a:pPr>
              <a:buNone/>
            </a:pPr>
            <a:endParaRPr lang="en-US" dirty="0">
              <a:latin typeface="Palatino"/>
              <a:cs typeface="Palatino"/>
            </a:endParaRPr>
          </a:p>
          <a:p>
            <a:r>
              <a:rPr lang="en-US" dirty="0">
                <a:latin typeface="Palatino"/>
                <a:cs typeface="Palatino"/>
              </a:rPr>
              <a:t>This requirement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excludes</a:t>
            </a:r>
            <a:r>
              <a:rPr lang="en-US" dirty="0">
                <a:latin typeface="Palatino"/>
                <a:cs typeface="Palatino"/>
              </a:rPr>
              <a:t> all substances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manufactured</a:t>
            </a:r>
            <a:r>
              <a:rPr lang="en-US" dirty="0">
                <a:latin typeface="Palatino"/>
                <a:cs typeface="Palatino"/>
              </a:rPr>
              <a:t> by humans.</a:t>
            </a:r>
          </a:p>
          <a:p>
            <a:pPr lvl="1">
              <a:buNone/>
            </a:pPr>
            <a:endParaRPr lang="en-US" sz="3200" dirty="0">
              <a:latin typeface="Palatino"/>
              <a:cs typeface="Palatino"/>
            </a:endParaRPr>
          </a:p>
          <a:p>
            <a:pPr lvl="1">
              <a:buNone/>
            </a:pPr>
            <a:r>
              <a:rPr lang="en-US" sz="3200" dirty="0">
                <a:latin typeface="Palatino"/>
                <a:cs typeface="Palatino"/>
              </a:rPr>
              <a:t>EX.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  <a:latin typeface="Palatino"/>
                <a:cs typeface="Palatino"/>
              </a:rPr>
              <a:t>Synthetic diamonds </a:t>
            </a:r>
            <a:r>
              <a:rPr lang="en-US" sz="3200" dirty="0">
                <a:latin typeface="Palatino"/>
                <a:cs typeface="Palatino"/>
              </a:rPr>
              <a:t>(Cubic </a:t>
            </a:r>
            <a:r>
              <a:rPr lang="en-US" sz="3200" dirty="0" err="1">
                <a:latin typeface="Palatino"/>
                <a:cs typeface="Palatino"/>
              </a:rPr>
              <a:t>Zirconia</a:t>
            </a:r>
            <a:r>
              <a:rPr lang="en-US" sz="3200" dirty="0">
                <a:latin typeface="Palatino"/>
                <a:cs typeface="Palatino"/>
              </a:rPr>
              <a:t>)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  <a:latin typeface="Palatino"/>
                <a:cs typeface="Palatino"/>
              </a:rPr>
              <a:t>Synthetic rubies or other gemstones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6720"/>
            <a:ext cx="8229600" cy="4775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>
                <a:latin typeface="Palatino"/>
                <a:cs typeface="Palatino"/>
              </a:rPr>
              <a:t>Naturally Occurring Inorganic Solid</a:t>
            </a:r>
          </a:p>
          <a:p>
            <a:pPr>
              <a:buNone/>
            </a:pPr>
            <a:endParaRPr lang="en-US" sz="3200" dirty="0">
              <a:latin typeface="Palatino"/>
              <a:cs typeface="Palatino"/>
            </a:endParaRPr>
          </a:p>
          <a:p>
            <a:r>
              <a:rPr lang="en-US" dirty="0">
                <a:latin typeface="Palatino"/>
                <a:cs typeface="Palatino"/>
              </a:rPr>
              <a:t>Some geologist feel the “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inorganic</a:t>
            </a:r>
            <a:r>
              <a:rPr lang="en-US" dirty="0">
                <a:latin typeface="Palatino"/>
                <a:cs typeface="Palatino"/>
              </a:rPr>
              <a:t>” part of the definition is unnecessary….but it reminds us that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animal matter </a:t>
            </a:r>
            <a:r>
              <a:rPr lang="en-US" dirty="0">
                <a:latin typeface="Palatino"/>
                <a:cs typeface="Palatino"/>
              </a:rPr>
              <a:t>and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vegetation</a:t>
            </a:r>
            <a:r>
              <a:rPr lang="en-US" dirty="0">
                <a:latin typeface="Palatino"/>
                <a:cs typeface="Palatino"/>
              </a:rPr>
              <a:t> can’t be minerals.</a:t>
            </a:r>
            <a:endParaRPr lang="en-US" sz="3200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6720"/>
            <a:ext cx="8229600" cy="4775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u="sng" dirty="0">
                <a:latin typeface="Palatino"/>
                <a:cs typeface="Palatino"/>
              </a:rPr>
              <a:t>Mineral Crystals:</a:t>
            </a:r>
          </a:p>
          <a:p>
            <a:pPr>
              <a:buNone/>
            </a:pPr>
            <a:r>
              <a:rPr lang="en-US" dirty="0">
                <a:latin typeface="Palatino"/>
                <a:cs typeface="Palatino"/>
              </a:rPr>
              <a:t>By definition….minerals are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crystalline solids.</a:t>
            </a:r>
          </a:p>
          <a:p>
            <a:pPr>
              <a:buNone/>
            </a:pPr>
            <a:endParaRPr lang="en-US" dirty="0">
              <a:latin typeface="Palatino"/>
              <a:cs typeface="Palatino"/>
            </a:endParaRPr>
          </a:p>
          <a:p>
            <a:r>
              <a:rPr lang="en-US" dirty="0">
                <a:latin typeface="Palatino"/>
                <a:cs typeface="Palatino"/>
              </a:rPr>
              <a:t>Under ideal conditions crystalline solids will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grow</a:t>
            </a:r>
            <a:r>
              <a:rPr lang="en-US" dirty="0">
                <a:latin typeface="Palatino"/>
                <a:cs typeface="Palatino"/>
              </a:rPr>
              <a:t> and form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perfect</a:t>
            </a:r>
            <a:r>
              <a:rPr lang="en-US" dirty="0">
                <a:latin typeface="Palatino"/>
                <a:cs typeface="Palatino"/>
              </a:rPr>
              <a:t> crystals that have flat crystal faces, sharp corners, and straight edges.</a:t>
            </a:r>
            <a:endParaRPr lang="en-US" sz="3200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6720"/>
            <a:ext cx="8229600" cy="4775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u="sng" dirty="0">
                <a:latin typeface="Palatino"/>
                <a:cs typeface="Palatino"/>
              </a:rPr>
              <a:t>Mineral Crystals:</a:t>
            </a:r>
          </a:p>
          <a:p>
            <a:pPr>
              <a:buNone/>
            </a:pPr>
            <a:endParaRPr lang="en-US" u="sng" dirty="0">
              <a:latin typeface="Palatino"/>
              <a:cs typeface="Palatino"/>
            </a:endParaRPr>
          </a:p>
          <a:p>
            <a:r>
              <a:rPr lang="en-US" dirty="0">
                <a:latin typeface="Palatino"/>
                <a:cs typeface="Palatino"/>
              </a:rPr>
              <a:t>They form regular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geometric</a:t>
            </a:r>
            <a:r>
              <a:rPr lang="en-US" dirty="0">
                <a:latin typeface="Palatino"/>
                <a:cs typeface="Palatino"/>
              </a:rPr>
              <a:t> shapes</a:t>
            </a:r>
          </a:p>
          <a:p>
            <a:endParaRPr lang="en-US" dirty="0">
              <a:latin typeface="Palatino"/>
              <a:cs typeface="Palatino"/>
            </a:endParaRPr>
          </a:p>
          <a:p>
            <a:r>
              <a:rPr lang="en-US" dirty="0">
                <a:latin typeface="Palatino"/>
                <a:cs typeface="Palatino"/>
              </a:rPr>
              <a:t>The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external</a:t>
            </a:r>
            <a:r>
              <a:rPr lang="en-US" dirty="0">
                <a:latin typeface="Palatino"/>
                <a:cs typeface="Palatino"/>
              </a:rPr>
              <a:t> geometric shape will reflect the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internal</a:t>
            </a:r>
            <a:r>
              <a:rPr lang="en-US" dirty="0">
                <a:latin typeface="Palatino"/>
                <a:cs typeface="Palatino"/>
              </a:rPr>
              <a:t> atomic arrangement.</a:t>
            </a:r>
          </a:p>
          <a:p>
            <a:endParaRPr lang="en-US" sz="3200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5863"/>
            <a:ext cx="8229600" cy="4775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u="sng" dirty="0">
                <a:latin typeface="Palatino"/>
                <a:cs typeface="Palatino"/>
              </a:rPr>
              <a:t>Mineral Crystals:</a:t>
            </a:r>
          </a:p>
          <a:p>
            <a:pPr>
              <a:buNone/>
            </a:pPr>
            <a:endParaRPr lang="en-US" u="sng" dirty="0">
              <a:latin typeface="Palatino"/>
              <a:cs typeface="Palatino"/>
            </a:endParaRPr>
          </a:p>
          <a:p>
            <a:r>
              <a:rPr lang="en-US" dirty="0">
                <a:latin typeface="Palatino"/>
                <a:cs typeface="Palatino"/>
              </a:rPr>
              <a:t>Not all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rigid</a:t>
            </a:r>
            <a:r>
              <a:rPr lang="en-US" dirty="0">
                <a:latin typeface="Palatino"/>
                <a:cs typeface="Palatino"/>
              </a:rPr>
              <a:t> substances are crystalline solids.</a:t>
            </a:r>
          </a:p>
          <a:p>
            <a:endParaRPr lang="en-US" dirty="0">
              <a:latin typeface="Palatino"/>
              <a:cs typeface="Palatino"/>
            </a:endParaRPr>
          </a:p>
          <a:p>
            <a:pPr lvl="1"/>
            <a:r>
              <a:rPr lang="en-US" sz="3200" dirty="0">
                <a:latin typeface="Palatino"/>
                <a:cs typeface="Palatino"/>
              </a:rPr>
              <a:t>Natural and manufactured glass are “</a:t>
            </a:r>
            <a:r>
              <a:rPr lang="en-US" sz="3200" dirty="0">
                <a:solidFill>
                  <a:srgbClr val="FF0000"/>
                </a:solidFill>
                <a:latin typeface="Palatino"/>
                <a:cs typeface="Palatino"/>
              </a:rPr>
              <a:t>amorphous</a:t>
            </a:r>
            <a:r>
              <a:rPr lang="en-US" sz="3200" dirty="0">
                <a:latin typeface="Palatino"/>
                <a:cs typeface="Palatino"/>
              </a:rPr>
              <a:t>”  (meaning without form)</a:t>
            </a:r>
          </a:p>
          <a:p>
            <a:endParaRPr lang="en-US" sz="3200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alatino"/>
                <a:cs typeface="Palatino"/>
              </a:rPr>
              <a:t>What’s a Mineral?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>
                <a:latin typeface="Palatino"/>
                <a:cs typeface="Palatino"/>
              </a:rPr>
              <a:t>Liquid water, gases and trees are NOT </a:t>
            </a:r>
          </a:p>
          <a:p>
            <a:pPr algn="ctr">
              <a:buNone/>
            </a:pPr>
            <a:r>
              <a:rPr lang="en-US" dirty="0">
                <a:latin typeface="Palatino"/>
                <a:cs typeface="Palatino"/>
              </a:rPr>
              <a:t>minerals but ice is…..WHY???</a:t>
            </a:r>
          </a:p>
          <a:p>
            <a:pPr algn="ctr">
              <a:buNone/>
            </a:pPr>
            <a:endParaRPr lang="en-US" sz="1000" dirty="0">
              <a:latin typeface="Palatino"/>
              <a:cs typeface="Palatino"/>
            </a:endParaRPr>
          </a:p>
          <a:p>
            <a:r>
              <a:rPr lang="en-US" dirty="0">
                <a:latin typeface="Palatino"/>
                <a:cs typeface="Palatino"/>
              </a:rPr>
              <a:t>It meets the criteria geologists use to define the term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MINERAL</a:t>
            </a:r>
            <a:r>
              <a:rPr lang="en-US" dirty="0" smtClean="0">
                <a:latin typeface="Palatino"/>
                <a:cs typeface="Palatino"/>
              </a:rPr>
              <a:t>!</a:t>
            </a:r>
          </a:p>
          <a:p>
            <a:pPr>
              <a:buNone/>
            </a:pPr>
            <a:endParaRPr lang="en-US" sz="1000" dirty="0" smtClean="0">
              <a:latin typeface="Palatino"/>
              <a:cs typeface="Palatino"/>
            </a:endParaRPr>
          </a:p>
          <a:p>
            <a:r>
              <a:rPr lang="en-US" dirty="0" smtClean="0">
                <a:latin typeface="Palatino"/>
                <a:cs typeface="Palatino"/>
              </a:rPr>
              <a:t>Mineralogy is the </a:t>
            </a: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study of minerals, their crystal shape, properties and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	classification</a:t>
            </a:r>
            <a:r>
              <a:rPr lang="en-US" dirty="0" smtClean="0">
                <a:latin typeface="Palatino"/>
                <a:cs typeface="Palatino"/>
              </a:rPr>
              <a:t>. </a:t>
            </a:r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560"/>
            <a:ext cx="8229600" cy="4775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u="sng" dirty="0">
                <a:latin typeface="Palatino"/>
                <a:cs typeface="Palatino"/>
              </a:rPr>
              <a:t>Mineral Crystals:</a:t>
            </a:r>
          </a:p>
          <a:p>
            <a:pPr>
              <a:buNone/>
            </a:pPr>
            <a:endParaRPr lang="en-US" sz="2000" u="sng" dirty="0">
              <a:latin typeface="Palatino"/>
              <a:cs typeface="Palatino"/>
            </a:endParaRPr>
          </a:p>
          <a:p>
            <a:r>
              <a:rPr lang="en-US" dirty="0">
                <a:latin typeface="Palatino"/>
                <a:cs typeface="Palatino"/>
              </a:rPr>
              <a:t>Minerals are always crystalline solids…but crystalline solids aren’t always well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formed</a:t>
            </a:r>
            <a:r>
              <a:rPr lang="en-US" dirty="0">
                <a:latin typeface="Palatino"/>
                <a:cs typeface="Palatino"/>
              </a:rPr>
              <a:t>, perfect crystals.</a:t>
            </a:r>
          </a:p>
          <a:p>
            <a:endParaRPr lang="en-US" dirty="0">
              <a:latin typeface="Palatino"/>
              <a:cs typeface="Palatino"/>
            </a:endParaRPr>
          </a:p>
          <a:p>
            <a:r>
              <a:rPr lang="en-US" dirty="0">
                <a:latin typeface="Palatino"/>
                <a:cs typeface="Palatino"/>
              </a:rPr>
              <a:t>When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crystals</a:t>
            </a:r>
            <a:r>
              <a:rPr lang="en-US" dirty="0">
                <a:latin typeface="Palatino"/>
                <a:cs typeface="Palatino"/>
              </a:rPr>
              <a:t> form they usually grow around other crystals and end up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interlocking</a:t>
            </a:r>
            <a:r>
              <a:rPr lang="en-US" dirty="0">
                <a:latin typeface="Palatino"/>
                <a:cs typeface="Palatino"/>
              </a:rPr>
              <a:t> so you can’t see the individual crystals anymore.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560"/>
            <a:ext cx="8229600" cy="4775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u="sng" dirty="0">
                <a:latin typeface="Palatino"/>
                <a:cs typeface="Palatino"/>
              </a:rPr>
              <a:t>Chemical Composition of Minerals:</a:t>
            </a:r>
          </a:p>
          <a:p>
            <a:r>
              <a:rPr lang="en-US" dirty="0">
                <a:latin typeface="Palatino"/>
                <a:cs typeface="Palatino"/>
              </a:rPr>
              <a:t>The chemical composition of a mineral is shown by its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chemical formula</a:t>
            </a:r>
            <a:r>
              <a:rPr lang="en-US" dirty="0">
                <a:latin typeface="Palatino"/>
                <a:cs typeface="Palatino"/>
              </a:rPr>
              <a:t>.</a:t>
            </a:r>
          </a:p>
          <a:p>
            <a:pPr>
              <a:buNone/>
            </a:pPr>
            <a:endParaRPr lang="en-US" dirty="0">
              <a:latin typeface="Palatino"/>
              <a:cs typeface="Palatino"/>
            </a:endParaRPr>
          </a:p>
          <a:p>
            <a:r>
              <a:rPr lang="en-US" dirty="0">
                <a:latin typeface="Palatino"/>
                <a:cs typeface="Palatino"/>
              </a:rPr>
              <a:t>Some minerals are known as </a:t>
            </a:r>
            <a:r>
              <a:rPr lang="en-US" b="1" u="sng" dirty="0">
                <a:solidFill>
                  <a:srgbClr val="FF0000"/>
                </a:solidFill>
                <a:latin typeface="Palatino"/>
                <a:cs typeface="Palatino"/>
              </a:rPr>
              <a:t>Native Elements.</a:t>
            </a:r>
          </a:p>
          <a:p>
            <a:endParaRPr lang="en-US" dirty="0">
              <a:latin typeface="Palatino"/>
              <a:cs typeface="Palatino"/>
            </a:endParaRPr>
          </a:p>
          <a:p>
            <a:pPr lvl="1"/>
            <a:r>
              <a:rPr lang="en-US" sz="3200" dirty="0">
                <a:latin typeface="Palatino"/>
                <a:cs typeface="Palatino"/>
              </a:rPr>
              <a:t>Native Elements are minerals that consist of a </a:t>
            </a:r>
            <a:r>
              <a:rPr lang="en-US" sz="3200" dirty="0">
                <a:solidFill>
                  <a:srgbClr val="FF0000"/>
                </a:solidFill>
                <a:latin typeface="Palatino"/>
                <a:cs typeface="Palatino"/>
              </a:rPr>
              <a:t>single element</a:t>
            </a:r>
          </a:p>
          <a:p>
            <a:pPr>
              <a:buNone/>
            </a:pPr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560"/>
            <a:ext cx="8229600" cy="4775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u="sng" dirty="0">
                <a:latin typeface="Palatino"/>
                <a:cs typeface="Palatino"/>
              </a:rPr>
              <a:t>Chemical Composition of Minerals:</a:t>
            </a:r>
          </a:p>
          <a:p>
            <a:r>
              <a:rPr lang="en-US" dirty="0">
                <a:latin typeface="Palatino"/>
                <a:cs typeface="Palatino"/>
              </a:rPr>
              <a:t>For many elements,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composition</a:t>
            </a:r>
            <a:r>
              <a:rPr lang="en-US" dirty="0">
                <a:latin typeface="Palatino"/>
                <a:cs typeface="Palatino"/>
              </a:rPr>
              <a:t> never changes.  </a:t>
            </a:r>
          </a:p>
          <a:p>
            <a:pPr lvl="1"/>
            <a:r>
              <a:rPr lang="en-US" sz="2800" dirty="0">
                <a:latin typeface="Palatino"/>
                <a:cs typeface="Palatino"/>
              </a:rPr>
              <a:t>Ex.  Quartz, Halite</a:t>
            </a:r>
          </a:p>
          <a:p>
            <a:pPr lvl="1"/>
            <a:endParaRPr lang="en-US" sz="1000" dirty="0">
              <a:latin typeface="Palatino"/>
              <a:cs typeface="Palatino"/>
            </a:endParaRPr>
          </a:p>
          <a:p>
            <a:r>
              <a:rPr lang="en-US" sz="3200" dirty="0">
                <a:latin typeface="Palatino"/>
                <a:cs typeface="Palatino"/>
              </a:rPr>
              <a:t>For others, they may have a </a:t>
            </a:r>
            <a:r>
              <a:rPr lang="en-US" sz="3200" dirty="0">
                <a:solidFill>
                  <a:srgbClr val="FF0000"/>
                </a:solidFill>
                <a:latin typeface="Palatino"/>
                <a:cs typeface="Palatino"/>
              </a:rPr>
              <a:t>range</a:t>
            </a:r>
            <a:r>
              <a:rPr lang="en-US" sz="3200" dirty="0">
                <a:latin typeface="Palatino"/>
                <a:cs typeface="Palatino"/>
              </a:rPr>
              <a:t> of compositions because one element can </a:t>
            </a:r>
            <a:r>
              <a:rPr lang="en-US" sz="3200" dirty="0">
                <a:solidFill>
                  <a:srgbClr val="FF0000"/>
                </a:solidFill>
                <a:latin typeface="Palatino"/>
                <a:cs typeface="Palatino"/>
              </a:rPr>
              <a:t>substitute</a:t>
            </a:r>
            <a:r>
              <a:rPr lang="en-US" sz="3200" dirty="0">
                <a:latin typeface="Palatino"/>
                <a:cs typeface="Palatino"/>
              </a:rPr>
              <a:t> for another if the atoms are nearly the same  size.</a:t>
            </a:r>
          </a:p>
          <a:p>
            <a:pPr lvl="1"/>
            <a:r>
              <a:rPr lang="en-US" sz="2800" dirty="0">
                <a:latin typeface="Palatino"/>
                <a:cs typeface="Palatino"/>
              </a:rPr>
              <a:t>Ex.  </a:t>
            </a:r>
            <a:r>
              <a:rPr lang="en-US" dirty="0">
                <a:latin typeface="Palatino"/>
                <a:cs typeface="Palatino"/>
              </a:rPr>
              <a:t>Olivine…Mg and Fe can substitute for </a:t>
            </a:r>
          </a:p>
          <a:p>
            <a:pPr lvl="1">
              <a:buNone/>
            </a:pPr>
            <a:r>
              <a:rPr lang="en-US" dirty="0">
                <a:latin typeface="Palatino"/>
                <a:cs typeface="Palatino"/>
              </a:rPr>
              <a:t>						   each other.</a:t>
            </a:r>
            <a:endParaRPr lang="en-US" sz="2800" dirty="0">
              <a:latin typeface="Palatino"/>
              <a:cs typeface="Palatino"/>
            </a:endParaRPr>
          </a:p>
          <a:p>
            <a:pPr>
              <a:buNone/>
            </a:pPr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560"/>
            <a:ext cx="8229600" cy="4775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u="sng" dirty="0">
                <a:latin typeface="Palatino"/>
                <a:cs typeface="Palatino"/>
              </a:rPr>
              <a:t>Physical Properties of Minerals:</a:t>
            </a:r>
          </a:p>
          <a:p>
            <a:pPr>
              <a:buNone/>
            </a:pPr>
            <a:endParaRPr lang="en-US" u="sng" dirty="0">
              <a:latin typeface="Palatino"/>
              <a:cs typeface="Palatino"/>
            </a:endParaRPr>
          </a:p>
          <a:p>
            <a:r>
              <a:rPr lang="en-US" dirty="0">
                <a:latin typeface="Palatino"/>
                <a:cs typeface="Palatino"/>
              </a:rPr>
              <a:t>These are all controlled by the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composition</a:t>
            </a:r>
            <a:r>
              <a:rPr lang="en-US" dirty="0">
                <a:latin typeface="Palatino"/>
                <a:cs typeface="Palatino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structure</a:t>
            </a:r>
            <a:r>
              <a:rPr lang="en-US" dirty="0">
                <a:latin typeface="Palatino"/>
                <a:cs typeface="Palatino"/>
              </a:rPr>
              <a:t>.</a:t>
            </a:r>
          </a:p>
          <a:p>
            <a:endParaRPr lang="en-US" dirty="0">
              <a:latin typeface="Palatino"/>
              <a:cs typeface="Palatino"/>
            </a:endParaRPr>
          </a:p>
          <a:p>
            <a:pPr lvl="1"/>
            <a:r>
              <a:rPr lang="en-US" dirty="0">
                <a:latin typeface="Palatino"/>
                <a:cs typeface="Palatino"/>
              </a:rPr>
              <a:t>Ex.  Hardness, color, etc.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560"/>
            <a:ext cx="8229600" cy="4775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>
                <a:latin typeface="Palatino"/>
                <a:cs typeface="Palatino"/>
              </a:rPr>
              <a:t>Geologist recognize many different mineral groups</a:t>
            </a:r>
          </a:p>
          <a:p>
            <a:pPr>
              <a:buNone/>
            </a:pPr>
            <a:endParaRPr lang="en-US" dirty="0">
              <a:latin typeface="Palatino"/>
              <a:cs typeface="Palatino"/>
            </a:endParaRPr>
          </a:p>
          <a:p>
            <a:r>
              <a:rPr lang="en-US" dirty="0">
                <a:latin typeface="Palatino"/>
                <a:cs typeface="Palatino"/>
              </a:rPr>
              <a:t>As we mentioned…there are over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3500</a:t>
            </a:r>
            <a:r>
              <a:rPr lang="en-US" dirty="0">
                <a:latin typeface="Palatino"/>
                <a:cs typeface="Palatino"/>
              </a:rPr>
              <a:t> identified minerals.  </a:t>
            </a:r>
          </a:p>
          <a:p>
            <a:endParaRPr lang="en-US" dirty="0">
              <a:latin typeface="Palatino"/>
              <a:cs typeface="Palatino"/>
            </a:endParaRPr>
          </a:p>
          <a:p>
            <a:r>
              <a:rPr lang="en-US" dirty="0">
                <a:latin typeface="Palatino"/>
                <a:cs typeface="Palatino"/>
              </a:rPr>
              <a:t>But only a few dozen are commonly found in the earth’s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crust</a:t>
            </a:r>
            <a:r>
              <a:rPr lang="en-US" dirty="0">
                <a:latin typeface="Palatino"/>
                <a:cs typeface="Palatino"/>
              </a:rPr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560"/>
            <a:ext cx="8229600" cy="4775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>
                <a:latin typeface="Palatino"/>
                <a:cs typeface="Palatino"/>
              </a:rPr>
              <a:t>Although there are 92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naturally occurring elements</a:t>
            </a:r>
            <a:r>
              <a:rPr lang="en-US" dirty="0">
                <a:latin typeface="Palatino"/>
                <a:cs typeface="Palatino"/>
              </a:rPr>
              <a:t>….the majority of the earths crust is made of only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8</a:t>
            </a:r>
            <a:r>
              <a:rPr lang="en-US" dirty="0">
                <a:latin typeface="Palatino"/>
                <a:cs typeface="Palatino"/>
              </a:rPr>
              <a:t> elements!!!</a:t>
            </a:r>
          </a:p>
          <a:p>
            <a:pPr>
              <a:buNone/>
            </a:pPr>
            <a:endParaRPr lang="en-US" sz="1000" dirty="0">
              <a:latin typeface="Palatino"/>
              <a:cs typeface="Palatino"/>
            </a:endParaRP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Oxygen (16%)</a:t>
            </a:r>
            <a:r>
              <a:rPr lang="en-US" dirty="0">
                <a:latin typeface="Palatino"/>
                <a:cs typeface="Palatino"/>
              </a:rPr>
              <a:t>					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Calcium (3.6%)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Magnesium (2.1%)			Iron (5.0%)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Potassium (2.6%)				Aluminum (8.1%)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Sodium (2.8%)					Silicon  (27.7%)</a:t>
            </a:r>
          </a:p>
          <a:p>
            <a:pPr>
              <a:buNone/>
            </a:pPr>
            <a:endParaRPr lang="en-US" dirty="0">
              <a:latin typeface="Palatino"/>
              <a:cs typeface="Palatino"/>
            </a:endParaRPr>
          </a:p>
          <a:p>
            <a:pPr algn="ctr">
              <a:buNone/>
            </a:pPr>
            <a:r>
              <a:rPr lang="en-US" sz="2800" dirty="0">
                <a:latin typeface="Palatino"/>
                <a:cs typeface="Palatino"/>
              </a:rPr>
              <a:t>**</a:t>
            </a:r>
            <a:r>
              <a:rPr lang="en-US" sz="2800" dirty="0">
                <a:solidFill>
                  <a:srgbClr val="FF0000"/>
                </a:solidFill>
                <a:latin typeface="Palatino"/>
                <a:cs typeface="Palatino"/>
              </a:rPr>
              <a:t>Silicon</a:t>
            </a:r>
            <a:r>
              <a:rPr lang="en-US" sz="2800" dirty="0">
                <a:latin typeface="Palatino"/>
                <a:cs typeface="Palatino"/>
              </a:rPr>
              <a:t> and </a:t>
            </a:r>
            <a:r>
              <a:rPr lang="en-US" sz="2800" dirty="0">
                <a:solidFill>
                  <a:srgbClr val="FF0000"/>
                </a:solidFill>
                <a:latin typeface="Palatino"/>
                <a:cs typeface="Palatino"/>
              </a:rPr>
              <a:t>Oxygen</a:t>
            </a:r>
            <a:r>
              <a:rPr lang="en-US" sz="2800" dirty="0">
                <a:latin typeface="Palatino"/>
                <a:cs typeface="Palatino"/>
              </a:rPr>
              <a:t> are by far the most common!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560"/>
            <a:ext cx="8229600" cy="4775200"/>
          </a:xfrm>
        </p:spPr>
        <p:txBody>
          <a:bodyPr>
            <a:noAutofit/>
          </a:bodyPr>
          <a:lstStyle/>
          <a:p>
            <a:r>
              <a:rPr lang="en-US" dirty="0">
                <a:latin typeface="Palatino"/>
                <a:cs typeface="Palatino"/>
              </a:rPr>
              <a:t>Geologist realize that chemically many minerals have similarities.</a:t>
            </a:r>
          </a:p>
          <a:p>
            <a:endParaRPr lang="en-US" sz="2800" dirty="0">
              <a:latin typeface="Palatino"/>
              <a:cs typeface="Palatino"/>
            </a:endParaRPr>
          </a:p>
          <a:p>
            <a:r>
              <a:rPr lang="en-US" dirty="0">
                <a:latin typeface="Palatino"/>
                <a:cs typeface="Palatino"/>
              </a:rPr>
              <a:t>So…they have classified minerals into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mineral classes</a:t>
            </a:r>
            <a:r>
              <a:rPr lang="en-US" dirty="0">
                <a:latin typeface="Palatino"/>
                <a:cs typeface="Palatino"/>
              </a:rPr>
              <a:t> or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groups</a:t>
            </a:r>
            <a:r>
              <a:rPr lang="en-US" sz="2800" dirty="0">
                <a:latin typeface="Palatino"/>
                <a:cs typeface="Palatino"/>
              </a:rPr>
              <a:t>.</a:t>
            </a:r>
          </a:p>
          <a:p>
            <a:endParaRPr lang="en-US" sz="2800" dirty="0">
              <a:latin typeface="Palatino"/>
              <a:cs typeface="Palatino"/>
            </a:endParaRPr>
          </a:p>
          <a:p>
            <a:pPr lvl="1"/>
            <a:r>
              <a:rPr lang="en-US" sz="3200" dirty="0">
                <a:latin typeface="Palatino"/>
                <a:cs typeface="Palatino"/>
              </a:rPr>
              <a:t>Usually based on their </a:t>
            </a:r>
            <a:r>
              <a:rPr lang="en-US" sz="3200" dirty="0">
                <a:solidFill>
                  <a:srgbClr val="FF0000"/>
                </a:solidFill>
                <a:latin typeface="Palatino"/>
                <a:cs typeface="Palatino"/>
              </a:rPr>
              <a:t>anions</a:t>
            </a:r>
          </a:p>
          <a:p>
            <a:pPr lvl="1"/>
            <a:r>
              <a:rPr lang="en-US" sz="3200" dirty="0">
                <a:latin typeface="Palatino"/>
                <a:cs typeface="Palatino"/>
              </a:rPr>
              <a:t>See table 3-1  (</a:t>
            </a:r>
            <a:r>
              <a:rPr lang="en-US" sz="3200" dirty="0" err="1">
                <a:latin typeface="Palatino"/>
                <a:cs typeface="Palatino"/>
              </a:rPr>
              <a:t>p</a:t>
            </a:r>
            <a:r>
              <a:rPr lang="en-US" sz="3200" dirty="0">
                <a:latin typeface="Palatino"/>
                <a:cs typeface="Palatino"/>
              </a:rPr>
              <a:t>. 61)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560"/>
            <a:ext cx="8229600" cy="47752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Palatino"/>
                <a:cs typeface="Palatino"/>
              </a:rPr>
              <a:t>Silicate Minerals:</a:t>
            </a:r>
          </a:p>
          <a:p>
            <a:pPr marL="514350" indent="-514350">
              <a:buAutoNum type="arabicPeriod"/>
            </a:pPr>
            <a:endParaRPr lang="en-US" sz="3200" dirty="0">
              <a:latin typeface="Palatino"/>
              <a:cs typeface="Palatino"/>
            </a:endParaRPr>
          </a:p>
          <a:p>
            <a:pPr marL="514350" indent="-514350"/>
            <a:r>
              <a:rPr lang="en-US" u="sng" dirty="0">
                <a:solidFill>
                  <a:srgbClr val="FF0000"/>
                </a:solidFill>
                <a:latin typeface="Palatino"/>
                <a:cs typeface="Palatino"/>
              </a:rPr>
              <a:t>Silica</a:t>
            </a:r>
            <a:r>
              <a:rPr lang="en-US" u="sng" dirty="0">
                <a:latin typeface="Palatino"/>
                <a:cs typeface="Palatino"/>
              </a:rPr>
              <a:t> </a:t>
            </a:r>
            <a:r>
              <a:rPr lang="en-US" dirty="0">
                <a:latin typeface="Palatino"/>
                <a:cs typeface="Palatino"/>
              </a:rPr>
              <a:t>is the combination of silicon and oxygen.  </a:t>
            </a:r>
          </a:p>
          <a:p>
            <a:pPr marL="914400" lvl="1" indent="-514350"/>
            <a:r>
              <a:rPr lang="en-US" sz="3200" dirty="0">
                <a:latin typeface="Palatino"/>
                <a:cs typeface="Palatino"/>
              </a:rPr>
              <a:t>(the 2 most abundant elements)</a:t>
            </a:r>
          </a:p>
          <a:p>
            <a:pPr marL="914400" lvl="1" indent="-514350">
              <a:buNone/>
            </a:pPr>
            <a:endParaRPr lang="en-US" sz="3200" dirty="0">
              <a:latin typeface="Palatino"/>
              <a:cs typeface="Palatino"/>
            </a:endParaRPr>
          </a:p>
          <a:p>
            <a:pPr marL="514350" indent="-514350"/>
            <a:r>
              <a:rPr lang="en-US" sz="3600" dirty="0">
                <a:solidFill>
                  <a:srgbClr val="FF0000"/>
                </a:solidFill>
                <a:latin typeface="Palatino"/>
                <a:cs typeface="Palatino"/>
              </a:rPr>
              <a:t>Silicates </a:t>
            </a:r>
            <a:r>
              <a:rPr lang="en-US" sz="3600" dirty="0">
                <a:latin typeface="Palatino"/>
                <a:cs typeface="Palatino"/>
              </a:rPr>
              <a:t>are minerals that</a:t>
            </a:r>
            <a:r>
              <a:rPr lang="en-US" sz="3600" dirty="0" smtClean="0">
                <a:latin typeface="Palatino"/>
                <a:cs typeface="Palatino"/>
              </a:rPr>
              <a:t> </a:t>
            </a:r>
          </a:p>
          <a:p>
            <a:pPr marL="514350" indent="-514350">
              <a:buNone/>
            </a:pPr>
            <a:r>
              <a:rPr lang="en-US" sz="3600" dirty="0" smtClean="0">
                <a:latin typeface="Palatino"/>
                <a:cs typeface="Palatino"/>
              </a:rPr>
              <a:t>	contain </a:t>
            </a:r>
            <a:r>
              <a:rPr lang="en-US" sz="3600" dirty="0">
                <a:latin typeface="Palatino"/>
                <a:cs typeface="Palatino"/>
              </a:rPr>
              <a:t>silica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560"/>
            <a:ext cx="8229600" cy="4775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Silicate Minerals:</a:t>
            </a:r>
          </a:p>
          <a:p>
            <a:pPr marL="514350" indent="-514350">
              <a:buNone/>
            </a:pPr>
            <a:endParaRPr lang="en-US" sz="3200" dirty="0">
              <a:latin typeface="Palatino"/>
              <a:cs typeface="Palatino"/>
            </a:endParaRPr>
          </a:p>
          <a:p>
            <a:pPr marL="514350" indent="-514350"/>
            <a:r>
              <a:rPr lang="en-US" dirty="0">
                <a:latin typeface="Palatino"/>
                <a:cs typeface="Palatino"/>
              </a:rPr>
              <a:t>Quartz (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SiO</a:t>
            </a:r>
            <a:r>
              <a:rPr lang="en-US" baseline="-25000" dirty="0">
                <a:solidFill>
                  <a:srgbClr val="FF0000"/>
                </a:solidFill>
                <a:latin typeface="Palatino"/>
                <a:cs typeface="Palatino"/>
              </a:rPr>
              <a:t>2</a:t>
            </a:r>
            <a:r>
              <a:rPr lang="en-US" dirty="0">
                <a:latin typeface="Palatino"/>
                <a:cs typeface="Palatino"/>
              </a:rPr>
              <a:t>) is pure silica</a:t>
            </a:r>
          </a:p>
          <a:p>
            <a:pPr marL="514350" indent="-514350"/>
            <a:endParaRPr lang="en-US" dirty="0">
              <a:latin typeface="Palatino"/>
              <a:cs typeface="Palatino"/>
            </a:endParaRPr>
          </a:p>
          <a:p>
            <a:pPr marL="514350" indent="-514350"/>
            <a:r>
              <a:rPr lang="en-US" sz="3200" dirty="0">
                <a:latin typeface="Palatino"/>
                <a:cs typeface="Palatino"/>
              </a:rPr>
              <a:t>Most silicates have </a:t>
            </a:r>
            <a:r>
              <a:rPr lang="en-US" sz="3200" dirty="0">
                <a:solidFill>
                  <a:srgbClr val="FF0000"/>
                </a:solidFill>
                <a:latin typeface="Palatino"/>
                <a:cs typeface="Palatino"/>
              </a:rPr>
              <a:t>one or more additional elements</a:t>
            </a:r>
            <a:r>
              <a:rPr lang="en-US" sz="3200" dirty="0">
                <a:latin typeface="Palatino"/>
                <a:cs typeface="Palatino"/>
              </a:rPr>
              <a:t>.</a:t>
            </a:r>
          </a:p>
          <a:p>
            <a:pPr marL="914400" lvl="1" indent="-514350"/>
            <a:r>
              <a:rPr lang="en-US" sz="2800" dirty="0">
                <a:latin typeface="Palatino"/>
                <a:cs typeface="Palatino"/>
              </a:rPr>
              <a:t>Ex.  Olivine (MgFe)</a:t>
            </a:r>
            <a:r>
              <a:rPr lang="en-US" sz="2800" baseline="-25000" dirty="0">
                <a:latin typeface="Palatino"/>
                <a:cs typeface="Palatino"/>
              </a:rPr>
              <a:t>2</a:t>
            </a:r>
            <a:r>
              <a:rPr lang="en-US" sz="2800" dirty="0">
                <a:latin typeface="Palatino"/>
                <a:cs typeface="Palatino"/>
              </a:rPr>
              <a:t>SiO</a:t>
            </a:r>
            <a:r>
              <a:rPr lang="en-US" sz="2800" baseline="-25000" dirty="0">
                <a:latin typeface="Palatino"/>
                <a:cs typeface="Palatino"/>
              </a:rPr>
              <a:t>4</a:t>
            </a:r>
            <a:endParaRPr lang="en-US" sz="2800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560"/>
            <a:ext cx="8229600" cy="4775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Silicate Minerals:</a:t>
            </a: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  <a:p>
            <a:pPr marL="514350" indent="-514350"/>
            <a:r>
              <a:rPr lang="en-US" dirty="0">
                <a:latin typeface="Palatino"/>
                <a:cs typeface="Palatino"/>
              </a:rPr>
              <a:t>Silicate minerals include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1/3</a:t>
            </a:r>
            <a:r>
              <a:rPr lang="en-US" dirty="0">
                <a:latin typeface="Palatino"/>
                <a:cs typeface="Palatino"/>
              </a:rPr>
              <a:t> of all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known</a:t>
            </a:r>
            <a:r>
              <a:rPr lang="en-US" dirty="0">
                <a:latin typeface="Palatino"/>
                <a:cs typeface="Palatino"/>
              </a:rPr>
              <a:t> minerals.</a:t>
            </a:r>
          </a:p>
          <a:p>
            <a:pPr marL="514350" indent="-514350"/>
            <a:endParaRPr lang="en-US" dirty="0">
              <a:latin typeface="Palatino"/>
              <a:cs typeface="Palatino"/>
            </a:endParaRPr>
          </a:p>
          <a:p>
            <a:pPr marL="514350" indent="-514350"/>
            <a:r>
              <a:rPr lang="en-US" dirty="0">
                <a:latin typeface="Palatino"/>
                <a:cs typeface="Palatino"/>
              </a:rPr>
              <a:t>They make up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95%</a:t>
            </a:r>
            <a:r>
              <a:rPr lang="en-US" dirty="0">
                <a:latin typeface="Palatino"/>
                <a:cs typeface="Palatino"/>
              </a:rPr>
              <a:t> of the earth’s crust</a:t>
            </a:r>
          </a:p>
          <a:p>
            <a:pPr marL="514350" indent="-514350"/>
            <a:endParaRPr lang="en-US" dirty="0">
              <a:latin typeface="Palatino"/>
              <a:cs typeface="Palatino"/>
            </a:endParaRPr>
          </a:p>
          <a:p>
            <a:pPr marL="514350" indent="-514350"/>
            <a:r>
              <a:rPr lang="en-US" dirty="0">
                <a:latin typeface="Palatino"/>
                <a:cs typeface="Palatino"/>
              </a:rPr>
              <a:t>The basic building block of all silicate minerals is the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silica tetrahedron</a:t>
            </a:r>
          </a:p>
          <a:p>
            <a:pPr marL="514350" indent="-514350"/>
            <a:endParaRPr lang="en-US" dirty="0">
              <a:latin typeface="Palatino"/>
              <a:cs typeface="Palatino"/>
            </a:endParaRPr>
          </a:p>
          <a:p>
            <a:pPr marL="514350" indent="-514350"/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alatino"/>
                <a:cs typeface="Palatino"/>
              </a:rPr>
              <a:t>What’s a Mineral?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>
                <a:latin typeface="Palatino"/>
                <a:cs typeface="Palatino"/>
              </a:rPr>
              <a:t>Liquid water, gases and trees are NOT </a:t>
            </a:r>
          </a:p>
          <a:p>
            <a:pPr algn="ctr">
              <a:buNone/>
            </a:pPr>
            <a:r>
              <a:rPr lang="en-US" dirty="0">
                <a:latin typeface="Palatino"/>
                <a:cs typeface="Palatino"/>
              </a:rPr>
              <a:t>minerals but ice is…..WHY???</a:t>
            </a:r>
          </a:p>
          <a:p>
            <a:pPr algn="ctr">
              <a:buNone/>
            </a:pPr>
            <a:endParaRPr lang="en-US" dirty="0">
              <a:latin typeface="Palatino"/>
              <a:cs typeface="Palatino"/>
            </a:endParaRPr>
          </a:p>
          <a:p>
            <a:r>
              <a:rPr lang="en-US" dirty="0">
                <a:latin typeface="Palatino"/>
                <a:cs typeface="Palatino"/>
              </a:rPr>
              <a:t>It meets the criteria geologists use to define the term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MINERAL</a:t>
            </a:r>
            <a:r>
              <a:rPr lang="en-US" dirty="0">
                <a:latin typeface="Palatino"/>
                <a:cs typeface="Palatino"/>
              </a:rPr>
              <a:t>!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560"/>
            <a:ext cx="8229600" cy="4775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Silicate Minerals:</a:t>
            </a:r>
          </a:p>
          <a:p>
            <a:pPr marL="914400" lvl="1" indent="-514350"/>
            <a:r>
              <a:rPr lang="en-US" sz="3200" dirty="0">
                <a:latin typeface="Palatino"/>
                <a:cs typeface="Palatino"/>
              </a:rPr>
              <a:t>Consists of </a:t>
            </a:r>
            <a:r>
              <a:rPr lang="en-US" sz="3200" dirty="0">
                <a:solidFill>
                  <a:srgbClr val="FF0000"/>
                </a:solidFill>
                <a:latin typeface="Palatino"/>
                <a:cs typeface="Palatino"/>
              </a:rPr>
              <a:t>1</a:t>
            </a:r>
            <a:r>
              <a:rPr lang="en-US" sz="3200" dirty="0">
                <a:latin typeface="Palatino"/>
                <a:cs typeface="Palatino"/>
              </a:rPr>
              <a:t> Silicon atom surrounded by </a:t>
            </a:r>
            <a:r>
              <a:rPr lang="en-US" sz="3200" dirty="0">
                <a:solidFill>
                  <a:srgbClr val="FF0000"/>
                </a:solidFill>
                <a:latin typeface="Palatino"/>
                <a:cs typeface="Palatino"/>
              </a:rPr>
              <a:t>4</a:t>
            </a:r>
            <a:r>
              <a:rPr lang="en-US" sz="3200" dirty="0">
                <a:latin typeface="Palatino"/>
                <a:cs typeface="Palatino"/>
              </a:rPr>
              <a:t> oxygen atoms.</a:t>
            </a:r>
          </a:p>
          <a:p>
            <a:pPr marL="914400" lvl="1" indent="-514350"/>
            <a:endParaRPr lang="en-US" sz="1000" dirty="0">
              <a:latin typeface="Palatino"/>
              <a:cs typeface="Palatino"/>
            </a:endParaRPr>
          </a:p>
          <a:p>
            <a:pPr marL="914400" lvl="1" indent="-514350"/>
            <a:r>
              <a:rPr lang="en-US" sz="3200" dirty="0">
                <a:latin typeface="Palatino"/>
                <a:cs typeface="Palatino"/>
              </a:rPr>
              <a:t>Silica tetrahedrons can form either </a:t>
            </a:r>
            <a:r>
              <a:rPr lang="en-US" sz="3200" dirty="0">
                <a:solidFill>
                  <a:srgbClr val="FF0000"/>
                </a:solidFill>
                <a:latin typeface="Palatino"/>
                <a:cs typeface="Palatino"/>
              </a:rPr>
              <a:t>pyramid</a:t>
            </a:r>
            <a:r>
              <a:rPr lang="en-US" sz="3200" dirty="0">
                <a:latin typeface="Palatino"/>
                <a:cs typeface="Palatino"/>
              </a:rPr>
              <a:t>, </a:t>
            </a:r>
            <a:r>
              <a:rPr lang="en-US" sz="3200" dirty="0">
                <a:solidFill>
                  <a:srgbClr val="FF0000"/>
                </a:solidFill>
                <a:latin typeface="Palatino"/>
                <a:cs typeface="Palatino"/>
              </a:rPr>
              <a:t>chains</a:t>
            </a:r>
            <a:r>
              <a:rPr lang="en-US" sz="3200" dirty="0">
                <a:latin typeface="Palatino"/>
                <a:cs typeface="Palatino"/>
              </a:rPr>
              <a:t>, or </a:t>
            </a:r>
            <a:r>
              <a:rPr lang="en-US" sz="3200" dirty="0">
                <a:solidFill>
                  <a:srgbClr val="FF0000"/>
                </a:solidFill>
                <a:latin typeface="Palatino"/>
                <a:cs typeface="Palatino"/>
              </a:rPr>
              <a:t>sheet-like</a:t>
            </a:r>
            <a:r>
              <a:rPr lang="en-US" sz="3200" dirty="0">
                <a:latin typeface="Palatino"/>
                <a:cs typeface="Palatino"/>
              </a:rPr>
              <a:t> internal structures.</a:t>
            </a:r>
          </a:p>
          <a:p>
            <a:pPr marL="914400" lvl="1" indent="-514350"/>
            <a:endParaRPr lang="en-US" sz="900" dirty="0">
              <a:latin typeface="Palatino"/>
              <a:cs typeface="Palatino"/>
            </a:endParaRPr>
          </a:p>
          <a:p>
            <a:pPr marL="1314450" lvl="2" indent="-514350"/>
            <a:r>
              <a:rPr lang="en-US" sz="3200" dirty="0">
                <a:latin typeface="Palatino"/>
                <a:cs typeface="Palatino"/>
              </a:rPr>
              <a:t>This will determine</a:t>
            </a:r>
            <a:r>
              <a:rPr lang="en-US" sz="3200" dirty="0" smtClean="0">
                <a:latin typeface="Palatino"/>
                <a:cs typeface="Palatino"/>
              </a:rPr>
              <a:t> </a:t>
            </a:r>
          </a:p>
          <a:p>
            <a:pPr marL="1314450" lvl="2" indent="-514350">
              <a:buNone/>
            </a:pPr>
            <a:r>
              <a:rPr lang="en-US" sz="3200" dirty="0" smtClean="0">
                <a:latin typeface="Palatino"/>
                <a:cs typeface="Palatino"/>
              </a:rPr>
              <a:t>	the </a:t>
            </a:r>
            <a:r>
              <a:rPr lang="en-US" sz="3200" dirty="0">
                <a:latin typeface="Palatino"/>
                <a:cs typeface="Palatino"/>
              </a:rPr>
              <a:t>type of </a:t>
            </a:r>
            <a:r>
              <a:rPr lang="en-US" sz="3200" dirty="0">
                <a:solidFill>
                  <a:srgbClr val="FF0000"/>
                </a:solidFill>
                <a:latin typeface="Palatino"/>
                <a:cs typeface="Palatino"/>
              </a:rPr>
              <a:t>minerals</a:t>
            </a:r>
            <a:r>
              <a:rPr lang="en-US" sz="3200" dirty="0" smtClean="0">
                <a:latin typeface="Palatino"/>
                <a:cs typeface="Palatino"/>
              </a:rPr>
              <a:t> </a:t>
            </a:r>
          </a:p>
          <a:p>
            <a:pPr marL="1314450" lvl="2" indent="-514350">
              <a:buNone/>
            </a:pPr>
            <a:r>
              <a:rPr lang="en-US" sz="3200" dirty="0" smtClean="0">
                <a:latin typeface="Palatino"/>
                <a:cs typeface="Palatino"/>
              </a:rPr>
              <a:t>	and </a:t>
            </a:r>
            <a:r>
              <a:rPr lang="en-US" sz="3200" dirty="0">
                <a:solidFill>
                  <a:srgbClr val="FF0000"/>
                </a:solidFill>
                <a:latin typeface="Palatino"/>
                <a:cs typeface="Palatino"/>
              </a:rPr>
              <a:t>characteristics</a:t>
            </a:r>
            <a:r>
              <a:rPr lang="en-US" dirty="0">
                <a:latin typeface="Palatino"/>
                <a:cs typeface="Palatino"/>
              </a:rPr>
              <a:t>.</a:t>
            </a:r>
          </a:p>
          <a:p>
            <a:pPr marL="914400" lvl="1" indent="-514350"/>
            <a:endParaRPr lang="en-US" sz="2400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560"/>
            <a:ext cx="8229600" cy="4775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Geologists also recognize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2</a:t>
            </a:r>
            <a:r>
              <a:rPr lang="en-US" dirty="0">
                <a:latin typeface="Palatino"/>
                <a:cs typeface="Palatino"/>
              </a:rPr>
              <a:t> subgroups of silicates based on composition.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>
                <a:solidFill>
                  <a:srgbClr val="FF0000"/>
                </a:solidFill>
                <a:latin typeface="Palatino"/>
                <a:cs typeface="Palatino"/>
              </a:rPr>
              <a:t>Ferromagnesian</a:t>
            </a:r>
            <a:r>
              <a:rPr lang="en-US" dirty="0">
                <a:latin typeface="Palatino"/>
                <a:cs typeface="Palatino"/>
              </a:rPr>
              <a:t>:  contain iron, magnesium 							or both	</a:t>
            </a:r>
          </a:p>
          <a:p>
            <a:pPr marL="1771650" lvl="3" indent="-514350">
              <a:buFont typeface="Wingdings" charset="2"/>
              <a:buChar char="Ø"/>
            </a:pPr>
            <a:r>
              <a:rPr lang="en-US" sz="2800" dirty="0">
                <a:latin typeface="Palatino"/>
                <a:cs typeface="Palatino"/>
              </a:rPr>
              <a:t>Dark colored</a:t>
            </a:r>
          </a:p>
          <a:p>
            <a:pPr marL="1771650" lvl="3" indent="-514350">
              <a:buFont typeface="Wingdings" charset="2"/>
              <a:buChar char="Ø"/>
            </a:pPr>
            <a:r>
              <a:rPr lang="en-US" sz="2800" dirty="0">
                <a:latin typeface="Palatino"/>
                <a:cs typeface="Palatino"/>
              </a:rPr>
              <a:t>High densities</a:t>
            </a:r>
          </a:p>
          <a:p>
            <a:pPr marL="1143000" lvl="1" indent="-742950">
              <a:buAutoNum type="arabicPeriod" startAt="2"/>
            </a:pPr>
            <a:r>
              <a:rPr lang="en-US" sz="3200" dirty="0" err="1">
                <a:solidFill>
                  <a:srgbClr val="FF0000"/>
                </a:solidFill>
                <a:latin typeface="Palatino"/>
                <a:cs typeface="Palatino"/>
              </a:rPr>
              <a:t>Nonferromagnesian</a:t>
            </a:r>
            <a:r>
              <a:rPr lang="en-US" sz="3200" dirty="0">
                <a:latin typeface="Palatino"/>
                <a:cs typeface="Palatino"/>
              </a:rPr>
              <a:t>:  </a:t>
            </a:r>
            <a:r>
              <a:rPr lang="en-US" dirty="0">
                <a:latin typeface="Palatino"/>
                <a:cs typeface="Palatino"/>
              </a:rPr>
              <a:t>lack both iron &amp; 								     magnesium</a:t>
            </a:r>
          </a:p>
          <a:p>
            <a:pPr marL="2000250" lvl="3" indent="-742950">
              <a:buFont typeface="Wingdings" charset="2"/>
              <a:buChar char="Ø"/>
            </a:pPr>
            <a:r>
              <a:rPr lang="en-US" sz="2800" dirty="0">
                <a:latin typeface="Palatino"/>
                <a:cs typeface="Palatino"/>
              </a:rPr>
              <a:t>Generally light colored</a:t>
            </a:r>
          </a:p>
          <a:p>
            <a:pPr marL="2000250" lvl="3" indent="-742950">
              <a:buFont typeface="Wingdings" charset="2"/>
              <a:buChar char="Ø"/>
            </a:pPr>
            <a:r>
              <a:rPr lang="en-US" sz="2800" dirty="0">
                <a:latin typeface="Palatino"/>
                <a:cs typeface="Palatino"/>
              </a:rPr>
              <a:t>Low densities	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560"/>
            <a:ext cx="8229600" cy="4775200"/>
          </a:xfrm>
        </p:spPr>
        <p:txBody>
          <a:bodyPr>
            <a:noAutofit/>
          </a:bodyPr>
          <a:lstStyle/>
          <a:p>
            <a:pPr marL="514350" indent="-514350">
              <a:buAutoNum type="arabicPeriod" startAt="2"/>
            </a:pPr>
            <a:r>
              <a:rPr lang="en-US" dirty="0">
                <a:latin typeface="Palatino"/>
                <a:cs typeface="Palatino"/>
              </a:rPr>
              <a:t>Carbonate Minerals:</a:t>
            </a: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  <a:p>
            <a:pPr marL="514350" indent="-514350"/>
            <a:r>
              <a:rPr lang="en-US" dirty="0">
                <a:latin typeface="Palatino"/>
                <a:cs typeface="Palatino"/>
              </a:rPr>
              <a:t>Include minerals that contain the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carbonate</a:t>
            </a:r>
            <a:r>
              <a:rPr lang="en-US" dirty="0">
                <a:latin typeface="Palatino"/>
                <a:cs typeface="Palatino"/>
              </a:rPr>
              <a:t> polyatomic ion  (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CO</a:t>
            </a:r>
            <a:r>
              <a:rPr lang="en-US" baseline="-25000" dirty="0">
                <a:solidFill>
                  <a:srgbClr val="FF0000"/>
                </a:solidFill>
                <a:latin typeface="Palatino"/>
                <a:cs typeface="Palatino"/>
              </a:rPr>
              <a:t>3</a:t>
            </a:r>
            <a:r>
              <a:rPr lang="en-US" baseline="30000" dirty="0">
                <a:solidFill>
                  <a:srgbClr val="FF0000"/>
                </a:solidFill>
                <a:latin typeface="Palatino"/>
                <a:cs typeface="Palatino"/>
              </a:rPr>
              <a:t>-2</a:t>
            </a:r>
            <a:r>
              <a:rPr lang="en-US" dirty="0">
                <a:latin typeface="Palatino"/>
                <a:cs typeface="Palatino"/>
              </a:rPr>
              <a:t>)</a:t>
            </a:r>
          </a:p>
          <a:p>
            <a:pPr marL="514350" indent="-514350"/>
            <a:endParaRPr lang="en-US" dirty="0">
              <a:latin typeface="Palatino"/>
              <a:cs typeface="Palatino"/>
            </a:endParaRPr>
          </a:p>
          <a:p>
            <a:pPr marL="914400" lvl="1" indent="-514350"/>
            <a:r>
              <a:rPr lang="en-US" dirty="0">
                <a:latin typeface="Palatino"/>
                <a:cs typeface="Palatino"/>
              </a:rPr>
              <a:t>Ex.  	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Calcite</a:t>
            </a:r>
            <a:r>
              <a:rPr lang="en-US" dirty="0">
                <a:latin typeface="Palatino"/>
                <a:cs typeface="Palatino"/>
              </a:rPr>
              <a:t> found in limestone</a:t>
            </a:r>
          </a:p>
          <a:p>
            <a:pPr marL="914400" lvl="1" indent="-514350">
              <a:buNone/>
            </a:pPr>
            <a:r>
              <a:rPr lang="en-US" dirty="0">
                <a:latin typeface="Palatino"/>
                <a:cs typeface="Palatino"/>
              </a:rPr>
              <a:t>			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Dolomite</a:t>
            </a:r>
            <a:r>
              <a:rPr lang="en-US" dirty="0">
                <a:latin typeface="Palatino"/>
                <a:cs typeface="Palatino"/>
              </a:rPr>
              <a:t> found in </a:t>
            </a:r>
            <a:r>
              <a:rPr lang="en-US" dirty="0" err="1">
                <a:latin typeface="Palatino"/>
                <a:cs typeface="Palatino"/>
              </a:rPr>
              <a:t>dolostone</a:t>
            </a:r>
            <a:endParaRPr lang="en-US" dirty="0">
              <a:latin typeface="Palatino"/>
              <a:cs typeface="Palatino"/>
            </a:endParaRPr>
          </a:p>
          <a:p>
            <a:pPr marL="514350" indent="-514350"/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560"/>
            <a:ext cx="8229600" cy="4775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By far….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silicates</a:t>
            </a:r>
            <a:r>
              <a:rPr lang="en-US" dirty="0">
                <a:latin typeface="Palatino"/>
                <a:cs typeface="Palatino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carbonates</a:t>
            </a:r>
            <a:r>
              <a:rPr lang="en-US" dirty="0">
                <a:latin typeface="Palatino"/>
                <a:cs typeface="Palatino"/>
              </a:rPr>
              <a:t> are the most common mineral groups.</a:t>
            </a:r>
          </a:p>
          <a:p>
            <a:pPr marL="514350" indent="-514350">
              <a:buNone/>
            </a:pPr>
            <a:endParaRPr lang="en-US" sz="1000" dirty="0">
              <a:latin typeface="Palatino"/>
              <a:cs typeface="Palatino"/>
            </a:endParaRPr>
          </a:p>
          <a:p>
            <a:pPr marL="514350" indent="-514350">
              <a:buNone/>
            </a:pPr>
            <a:endParaRPr lang="en-US" sz="1000" dirty="0">
              <a:latin typeface="Palatino"/>
              <a:cs typeface="Palatino"/>
            </a:endParaRPr>
          </a:p>
          <a:p>
            <a:pPr marL="514350" indent="-514350">
              <a:buNone/>
            </a:pPr>
            <a:endParaRPr lang="en-US" sz="1000" dirty="0">
              <a:latin typeface="Palatino"/>
              <a:cs typeface="Palatino"/>
            </a:endParaRPr>
          </a:p>
          <a:p>
            <a:pPr marL="514350" indent="-514350">
              <a:buNone/>
            </a:pPr>
            <a:endParaRPr lang="en-US" sz="1000" dirty="0">
              <a:latin typeface="Palatino"/>
              <a:cs typeface="Palatino"/>
            </a:endParaRPr>
          </a:p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But there are a few other mineral groups:</a:t>
            </a:r>
          </a:p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	- most are found in small quantities</a:t>
            </a: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560"/>
            <a:ext cx="8534400" cy="4775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600" dirty="0">
                <a:latin typeface="Palatino"/>
                <a:cs typeface="Palatino"/>
              </a:rPr>
              <a:t>1.  </a:t>
            </a:r>
            <a:r>
              <a:rPr lang="en-US" sz="2600" dirty="0">
                <a:solidFill>
                  <a:srgbClr val="FF0000"/>
                </a:solidFill>
                <a:latin typeface="Palatino"/>
                <a:cs typeface="Palatino"/>
              </a:rPr>
              <a:t>Oxides</a:t>
            </a:r>
            <a:r>
              <a:rPr lang="en-US" sz="2600" dirty="0">
                <a:latin typeface="Palatino"/>
                <a:cs typeface="Palatino"/>
              </a:rPr>
              <a:t>				- an element combines with 									oxygen</a:t>
            </a:r>
          </a:p>
          <a:p>
            <a:pPr marL="514350" indent="-514350">
              <a:buNone/>
            </a:pPr>
            <a:r>
              <a:rPr lang="en-US" sz="2600" dirty="0">
                <a:latin typeface="Palatino"/>
                <a:cs typeface="Palatino"/>
              </a:rPr>
              <a:t>								ex.  Hematite, </a:t>
            </a:r>
            <a:r>
              <a:rPr lang="en-US" sz="2600" dirty="0" err="1">
                <a:latin typeface="Palatino"/>
                <a:cs typeface="Palatino"/>
              </a:rPr>
              <a:t>magnatite</a:t>
            </a:r>
            <a:endParaRPr lang="en-US" sz="2600" dirty="0">
              <a:latin typeface="Palatino"/>
              <a:cs typeface="Palatino"/>
            </a:endParaRPr>
          </a:p>
          <a:p>
            <a:pPr marL="514350" indent="-514350">
              <a:buNone/>
            </a:pPr>
            <a:r>
              <a:rPr lang="en-US" sz="2600" dirty="0">
                <a:latin typeface="Palatino"/>
                <a:cs typeface="Palatino"/>
              </a:rPr>
              <a:t>2.  </a:t>
            </a:r>
            <a:r>
              <a:rPr lang="en-US" sz="2600" dirty="0">
                <a:solidFill>
                  <a:srgbClr val="FF0000"/>
                </a:solidFill>
                <a:latin typeface="Palatino"/>
                <a:cs typeface="Palatino"/>
              </a:rPr>
              <a:t>Hydroxides</a:t>
            </a:r>
            <a:r>
              <a:rPr lang="en-US" sz="2600" dirty="0">
                <a:latin typeface="Palatino"/>
                <a:cs typeface="Palatino"/>
              </a:rPr>
              <a:t>			- (contains OH</a:t>
            </a:r>
            <a:r>
              <a:rPr lang="en-US" sz="2600" baseline="30000" dirty="0">
                <a:latin typeface="Palatino"/>
                <a:cs typeface="Palatino"/>
              </a:rPr>
              <a:t>-</a:t>
            </a:r>
            <a:r>
              <a:rPr lang="en-US" sz="2600" dirty="0">
                <a:latin typeface="Palatino"/>
                <a:cs typeface="Palatino"/>
              </a:rPr>
              <a:t> )  </a:t>
            </a:r>
          </a:p>
          <a:p>
            <a:pPr marL="514350" indent="-514350">
              <a:buNone/>
            </a:pPr>
            <a:r>
              <a:rPr lang="en-US" sz="2600" dirty="0">
                <a:latin typeface="Palatino"/>
                <a:cs typeface="Palatino"/>
              </a:rPr>
              <a:t>							usually a chemical alternative</a:t>
            </a:r>
          </a:p>
          <a:p>
            <a:pPr marL="514350" indent="-514350">
              <a:buNone/>
            </a:pPr>
            <a:r>
              <a:rPr lang="en-US" sz="2600" dirty="0">
                <a:latin typeface="Palatino"/>
                <a:cs typeface="Palatino"/>
              </a:rPr>
              <a:t>3.  </a:t>
            </a:r>
            <a:r>
              <a:rPr lang="en-US" sz="2600" dirty="0">
                <a:solidFill>
                  <a:srgbClr val="FF0000"/>
                </a:solidFill>
                <a:latin typeface="Palatino"/>
                <a:cs typeface="Palatino"/>
              </a:rPr>
              <a:t>Native Elements</a:t>
            </a:r>
            <a:r>
              <a:rPr lang="en-US" sz="2600" dirty="0">
                <a:latin typeface="Palatino"/>
                <a:cs typeface="Palatino"/>
              </a:rPr>
              <a:t>	- composed completely of one 								and only 1 element</a:t>
            </a:r>
          </a:p>
          <a:p>
            <a:pPr marL="514350" indent="-514350">
              <a:buNone/>
            </a:pPr>
            <a:r>
              <a:rPr lang="en-US" sz="2600" dirty="0">
                <a:latin typeface="Palatino"/>
                <a:cs typeface="Palatino"/>
              </a:rPr>
              <a:t>4.  </a:t>
            </a:r>
            <a:r>
              <a:rPr lang="en-US" sz="2600" dirty="0">
                <a:solidFill>
                  <a:srgbClr val="FF0000"/>
                </a:solidFill>
                <a:latin typeface="Palatino"/>
                <a:cs typeface="Palatino"/>
              </a:rPr>
              <a:t>Halides</a:t>
            </a:r>
            <a:r>
              <a:rPr lang="en-US" sz="2600" dirty="0">
                <a:latin typeface="Palatino"/>
                <a:cs typeface="Palatino"/>
              </a:rPr>
              <a:t>				- contain a halogen anion</a:t>
            </a:r>
          </a:p>
          <a:p>
            <a:pPr marL="514350" indent="-514350">
              <a:buNone/>
            </a:pPr>
            <a:r>
              <a:rPr lang="en-US" sz="2600" dirty="0">
                <a:latin typeface="Palatino"/>
                <a:cs typeface="Palatino"/>
              </a:rPr>
              <a:t>5.  </a:t>
            </a:r>
            <a:r>
              <a:rPr lang="en-US" sz="2600" dirty="0">
                <a:solidFill>
                  <a:srgbClr val="FF0000"/>
                </a:solidFill>
                <a:latin typeface="Palatino"/>
                <a:cs typeface="Palatino"/>
              </a:rPr>
              <a:t>Phosphates</a:t>
            </a:r>
            <a:r>
              <a:rPr lang="en-US" sz="2600" dirty="0">
                <a:latin typeface="Palatino"/>
                <a:cs typeface="Palatino"/>
              </a:rPr>
              <a:t>			- contain Phosphate anion (PO</a:t>
            </a:r>
            <a:r>
              <a:rPr lang="en-US" sz="2600" baseline="-25000" dirty="0">
                <a:latin typeface="Palatino"/>
                <a:cs typeface="Palatino"/>
              </a:rPr>
              <a:t>4</a:t>
            </a:r>
            <a:r>
              <a:rPr lang="en-US" sz="2600" baseline="30000" dirty="0">
                <a:latin typeface="Palatino"/>
                <a:cs typeface="Palatino"/>
              </a:rPr>
              <a:t>-3</a:t>
            </a:r>
            <a:r>
              <a:rPr lang="en-US" sz="2600" dirty="0">
                <a:latin typeface="Palatino"/>
                <a:cs typeface="Palatino"/>
              </a:rPr>
              <a:t>)</a:t>
            </a:r>
          </a:p>
          <a:p>
            <a:pPr marL="514350" indent="-514350">
              <a:buNone/>
            </a:pPr>
            <a:r>
              <a:rPr lang="en-US" sz="2600" dirty="0">
                <a:latin typeface="Palatino"/>
                <a:cs typeface="Palatino"/>
              </a:rPr>
              <a:t>6.  </a:t>
            </a:r>
            <a:r>
              <a:rPr lang="en-US" sz="2600" dirty="0">
                <a:solidFill>
                  <a:srgbClr val="FF0000"/>
                </a:solidFill>
                <a:latin typeface="Palatino"/>
                <a:cs typeface="Palatino"/>
              </a:rPr>
              <a:t>Sulfates</a:t>
            </a:r>
            <a:r>
              <a:rPr lang="en-US" sz="2600" dirty="0">
                <a:latin typeface="Palatino"/>
                <a:cs typeface="Palatino"/>
              </a:rPr>
              <a:t>				- contain Sulfate anion (SO</a:t>
            </a:r>
            <a:r>
              <a:rPr lang="en-US" sz="2600" baseline="-25000" dirty="0">
                <a:latin typeface="Palatino"/>
                <a:cs typeface="Palatino"/>
              </a:rPr>
              <a:t>4</a:t>
            </a:r>
            <a:r>
              <a:rPr lang="en-US" sz="2600" baseline="30000" dirty="0">
                <a:latin typeface="Palatino"/>
                <a:cs typeface="Palatino"/>
              </a:rPr>
              <a:t>-2</a:t>
            </a:r>
            <a:r>
              <a:rPr lang="en-US" sz="2600" dirty="0">
                <a:latin typeface="Palatino"/>
                <a:cs typeface="Palatino"/>
              </a:rPr>
              <a:t>)</a:t>
            </a:r>
          </a:p>
          <a:p>
            <a:pPr marL="514350" indent="-514350">
              <a:buNone/>
            </a:pPr>
            <a:r>
              <a:rPr lang="en-US" sz="2600" dirty="0">
                <a:latin typeface="Palatino"/>
                <a:cs typeface="Palatino"/>
              </a:rPr>
              <a:t>7.  </a:t>
            </a:r>
            <a:r>
              <a:rPr lang="en-US" sz="2600" dirty="0">
                <a:solidFill>
                  <a:srgbClr val="FF0000"/>
                </a:solidFill>
                <a:latin typeface="Palatino"/>
                <a:cs typeface="Palatino"/>
              </a:rPr>
              <a:t>Sulfides</a:t>
            </a:r>
            <a:r>
              <a:rPr lang="en-US" sz="2600" dirty="0">
                <a:latin typeface="Palatino"/>
                <a:cs typeface="Palatino"/>
              </a:rPr>
              <a:t>				- contain Sulfide anion (S</a:t>
            </a:r>
            <a:r>
              <a:rPr lang="en-US" sz="2600" baseline="30000" dirty="0">
                <a:latin typeface="Palatino"/>
                <a:cs typeface="Palatino"/>
              </a:rPr>
              <a:t>-2</a:t>
            </a:r>
            <a:r>
              <a:rPr lang="en-US" sz="2600" dirty="0">
                <a:latin typeface="Palatino"/>
                <a:cs typeface="Palatino"/>
              </a:rPr>
              <a:t>)</a:t>
            </a: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560"/>
            <a:ext cx="8229600" cy="4775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Many of the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physical characteristics </a:t>
            </a:r>
            <a:r>
              <a:rPr lang="en-US" dirty="0">
                <a:latin typeface="Palatino"/>
                <a:cs typeface="Palatino"/>
              </a:rPr>
              <a:t>of mineral can be used to help identify them.</a:t>
            </a: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  <a:p>
            <a:pPr marL="914400" lvl="1" indent="-514350"/>
            <a:r>
              <a:rPr lang="en-US" sz="3200" dirty="0">
                <a:latin typeface="Palatino"/>
                <a:cs typeface="Palatino"/>
              </a:rPr>
              <a:t>Most characteristics are very </a:t>
            </a:r>
            <a:r>
              <a:rPr lang="en-US" sz="3200" dirty="0">
                <a:solidFill>
                  <a:srgbClr val="FF0000"/>
                </a:solidFill>
                <a:latin typeface="Palatino"/>
                <a:cs typeface="Palatino"/>
              </a:rPr>
              <a:t>consistent</a:t>
            </a:r>
            <a:r>
              <a:rPr lang="en-US" sz="3200" dirty="0">
                <a:latin typeface="Palatino"/>
                <a:cs typeface="Palatino"/>
              </a:rPr>
              <a:t> from sample to sample</a:t>
            </a:r>
          </a:p>
          <a:p>
            <a:pPr marL="914400" lvl="1" indent="-514350"/>
            <a:endParaRPr lang="en-US" sz="3200" dirty="0">
              <a:latin typeface="Palatino"/>
              <a:cs typeface="Palatino"/>
            </a:endParaRPr>
          </a:p>
          <a:p>
            <a:pPr marL="914400" lvl="1" indent="-514350"/>
            <a:r>
              <a:rPr lang="en-US" sz="3200" dirty="0">
                <a:latin typeface="Palatino"/>
                <a:cs typeface="Palatino"/>
              </a:rPr>
              <a:t>Be careful…some can drastically change.</a:t>
            </a: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560"/>
            <a:ext cx="8229600" cy="47752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Palatino"/>
                <a:cs typeface="Palatino"/>
              </a:rPr>
              <a:t>Luster &amp; Color</a:t>
            </a:r>
          </a:p>
          <a:p>
            <a:pPr marL="514350" indent="-514350">
              <a:buNone/>
            </a:pPr>
            <a:endParaRPr lang="en-US" sz="1000" dirty="0">
              <a:latin typeface="Palatino"/>
              <a:cs typeface="Palatino"/>
            </a:endParaRPr>
          </a:p>
          <a:p>
            <a:pPr marL="514350" indent="-514350">
              <a:buNone/>
            </a:pPr>
            <a:r>
              <a:rPr lang="en-US" sz="3200" dirty="0">
                <a:latin typeface="Palatino"/>
                <a:cs typeface="Palatino"/>
              </a:rPr>
              <a:t>Be cautious not to confuse these properties</a:t>
            </a:r>
          </a:p>
          <a:p>
            <a:pPr marL="514350" indent="-514350">
              <a:buNone/>
            </a:pPr>
            <a:endParaRPr lang="en-US" sz="1000" dirty="0">
              <a:latin typeface="Palatino"/>
              <a:cs typeface="Palatino"/>
            </a:endParaRPr>
          </a:p>
          <a:p>
            <a:pPr marL="514350" indent="-514350">
              <a:buNone/>
            </a:pPr>
            <a:r>
              <a:rPr lang="en-US" sz="3200" u="sng" dirty="0">
                <a:latin typeface="Palatino"/>
                <a:cs typeface="Palatino"/>
              </a:rPr>
              <a:t>Luster</a:t>
            </a:r>
            <a:r>
              <a:rPr lang="en-US" sz="3200" dirty="0">
                <a:latin typeface="Palatino"/>
                <a:cs typeface="Palatino"/>
              </a:rPr>
              <a:t>:  </a:t>
            </a:r>
            <a:r>
              <a:rPr lang="en-US" sz="3200" dirty="0">
                <a:solidFill>
                  <a:srgbClr val="FF0000"/>
                </a:solidFill>
                <a:latin typeface="Palatino"/>
                <a:cs typeface="Palatino"/>
              </a:rPr>
              <a:t>the appearance of a mineral 			      reflected in the light</a:t>
            </a:r>
            <a:r>
              <a:rPr lang="en-US" sz="3200" dirty="0">
                <a:latin typeface="Palatino"/>
                <a:cs typeface="Palatino"/>
              </a:rPr>
              <a:t>.</a:t>
            </a:r>
          </a:p>
          <a:p>
            <a:pPr marL="914400" lvl="1" indent="-514350"/>
            <a:endParaRPr lang="en-US" sz="1050" dirty="0">
              <a:latin typeface="Palatino"/>
              <a:cs typeface="Palatino"/>
            </a:endParaRPr>
          </a:p>
          <a:p>
            <a:pPr marL="1314450" lvl="2" indent="-514350"/>
            <a:r>
              <a:rPr lang="en-US" sz="3200" dirty="0">
                <a:solidFill>
                  <a:srgbClr val="FF0000"/>
                </a:solidFill>
                <a:latin typeface="Palatino"/>
                <a:cs typeface="Palatino"/>
              </a:rPr>
              <a:t>Metallic</a:t>
            </a:r>
            <a:r>
              <a:rPr lang="en-US" sz="3200" dirty="0">
                <a:latin typeface="Palatino"/>
                <a:cs typeface="Palatino"/>
              </a:rPr>
              <a:t>:  having the appearance of a metal.</a:t>
            </a:r>
          </a:p>
          <a:p>
            <a:pPr marL="1314450" lvl="2" indent="-514350"/>
            <a:r>
              <a:rPr lang="en-US" sz="3200" dirty="0">
                <a:solidFill>
                  <a:srgbClr val="FF0000"/>
                </a:solidFill>
                <a:latin typeface="Palatino"/>
                <a:cs typeface="Palatino"/>
              </a:rPr>
              <a:t>Nonmetallic</a:t>
            </a:r>
            <a:r>
              <a:rPr lang="en-US" sz="3200" dirty="0">
                <a:latin typeface="Palatino"/>
                <a:cs typeface="Palatino"/>
              </a:rPr>
              <a:t>:  doesn’t look</a:t>
            </a:r>
            <a:r>
              <a:rPr lang="en-US" sz="3200" dirty="0" smtClean="0">
                <a:latin typeface="Palatino"/>
                <a:cs typeface="Palatino"/>
              </a:rPr>
              <a:t> </a:t>
            </a:r>
          </a:p>
          <a:p>
            <a:pPr marL="1314450" lvl="2" indent="-514350">
              <a:buNone/>
            </a:pPr>
            <a:r>
              <a:rPr lang="en-US" sz="3200" dirty="0" smtClean="0">
                <a:latin typeface="Palatino"/>
                <a:cs typeface="Palatino"/>
              </a:rPr>
              <a:t>	like </a:t>
            </a:r>
            <a:r>
              <a:rPr lang="en-US" sz="3200" dirty="0">
                <a:latin typeface="Palatino"/>
                <a:cs typeface="Palatino"/>
              </a:rPr>
              <a:t>a metal</a:t>
            </a:r>
          </a:p>
          <a:p>
            <a:pPr marL="1314450" lvl="2" indent="-514350">
              <a:buNone/>
            </a:pPr>
            <a:endParaRPr lang="en-US" dirty="0">
              <a:latin typeface="Palatino"/>
              <a:cs typeface="Palatino"/>
            </a:endParaRPr>
          </a:p>
          <a:p>
            <a:pPr marL="914400" lvl="1" indent="-514350"/>
            <a:endParaRPr lang="en-US" sz="2800" dirty="0">
              <a:latin typeface="Palatino"/>
              <a:cs typeface="Palatino"/>
            </a:endParaRP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Palatino"/>
                <a:cs typeface="Palatino"/>
              </a:rPr>
              <a:t>Mineral </a:t>
            </a:r>
            <a:r>
              <a:rPr lang="en-US" dirty="0" smtClean="0">
                <a:latin typeface="Palatino"/>
                <a:cs typeface="Palatino"/>
              </a:rPr>
              <a:t>Properties</a:t>
            </a:r>
            <a:br>
              <a:rPr lang="en-US" dirty="0" smtClean="0">
                <a:latin typeface="Palatino"/>
                <a:cs typeface="Palatino"/>
              </a:rPr>
            </a:br>
            <a:r>
              <a:rPr lang="en-US" dirty="0" smtClean="0">
                <a:latin typeface="Palatino"/>
                <a:cs typeface="Palatino"/>
              </a:rPr>
              <a:t>Types of Nonmetallic Luster: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080"/>
            <a:ext cx="8229600" cy="4775200"/>
          </a:xfrm>
        </p:spPr>
        <p:txBody>
          <a:bodyPr numCol="2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Glassy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  <a:latin typeface="Palatino"/>
              <a:cs typeface="Palatino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Vitreous</a:t>
            </a: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	(</a:t>
            </a:r>
            <a:r>
              <a:rPr lang="en-US" sz="2800" dirty="0">
                <a:solidFill>
                  <a:srgbClr val="FF0000"/>
                </a:solidFill>
                <a:latin typeface="Palatino"/>
                <a:cs typeface="Palatino"/>
              </a:rPr>
              <a:t>like quartz</a:t>
            </a: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)</a:t>
            </a:r>
          </a:p>
          <a:p>
            <a:pPr marL="514350" indent="-514350">
              <a:buNone/>
            </a:pPr>
            <a:endParaRPr lang="en-US" dirty="0" smtClean="0">
              <a:solidFill>
                <a:srgbClr val="FF0000"/>
              </a:solidFill>
              <a:latin typeface="Palatino"/>
              <a:cs typeface="Palatino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Dull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 smtClean="0">
              <a:solidFill>
                <a:srgbClr val="FF0000"/>
              </a:solidFill>
              <a:latin typeface="Palatino"/>
              <a:cs typeface="Palatino"/>
            </a:endParaRPr>
          </a:p>
          <a:p>
            <a:pPr marL="514350" indent="-514350">
              <a:buFont typeface="+mj-lt"/>
              <a:buAutoNum type="arabicPeriod" startAt="3"/>
            </a:pPr>
            <a:endParaRPr lang="en-US" dirty="0" smtClean="0">
              <a:solidFill>
                <a:srgbClr val="FF0000"/>
              </a:solidFill>
              <a:latin typeface="Palatino"/>
              <a:cs typeface="Palatino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Earthy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 smtClean="0">
              <a:solidFill>
                <a:srgbClr val="FF0000"/>
              </a:solidFill>
              <a:latin typeface="Palatino"/>
              <a:cs typeface="Palatino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Waxy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 smtClean="0">
              <a:solidFill>
                <a:srgbClr val="FF0000"/>
              </a:solidFill>
              <a:latin typeface="Palatino"/>
              <a:cs typeface="Palatino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Greasy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 smtClean="0">
              <a:solidFill>
                <a:srgbClr val="FF0000"/>
              </a:solidFill>
              <a:latin typeface="Palatino"/>
              <a:cs typeface="Palatino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Brilliant</a:t>
            </a: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		(</a:t>
            </a:r>
            <a:r>
              <a:rPr lang="en-US" sz="2800" dirty="0">
                <a:solidFill>
                  <a:srgbClr val="FF0000"/>
                </a:solidFill>
                <a:latin typeface="Palatino"/>
                <a:cs typeface="Palatino"/>
              </a:rPr>
              <a:t>like a diamond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)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>
              <a:latin typeface="Palatino"/>
              <a:cs typeface="Palatino"/>
            </a:endParaRPr>
          </a:p>
          <a:p>
            <a:pPr marL="914400" lvl="1" indent="-514350">
              <a:buFont typeface="+mj-lt"/>
              <a:buAutoNum type="arabicPeriod"/>
            </a:pPr>
            <a:endParaRPr lang="en-US" sz="2800" dirty="0">
              <a:latin typeface="Palatino"/>
              <a:cs typeface="Palatino"/>
            </a:endParaRPr>
          </a:p>
          <a:p>
            <a:pPr marL="514350" indent="-514350">
              <a:buFont typeface="+mj-lt"/>
              <a:buAutoNum type="arabicPeriod" startAt="3"/>
            </a:pPr>
            <a:endParaRPr lang="en-US" dirty="0">
              <a:latin typeface="Palatino"/>
              <a:cs typeface="Palatino"/>
            </a:endParaRPr>
          </a:p>
          <a:p>
            <a:pPr marL="514350" indent="-514350">
              <a:buFont typeface="+mj-lt"/>
              <a:buAutoNum type="arabicPeriod" startAt="3"/>
            </a:pPr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560"/>
            <a:ext cx="8229600" cy="4775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	</a:t>
            </a:r>
            <a:r>
              <a:rPr lang="en-US" u="sng" dirty="0">
                <a:solidFill>
                  <a:srgbClr val="FF0000"/>
                </a:solidFill>
                <a:latin typeface="Palatino"/>
                <a:cs typeface="Palatino"/>
              </a:rPr>
              <a:t>Color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-</a:t>
            </a:r>
            <a:r>
              <a:rPr lang="en-US" dirty="0">
                <a:latin typeface="Palatino"/>
                <a:cs typeface="Palatino"/>
              </a:rPr>
              <a:t> typically the most obvious of the physical properties to observe…but often least reliable.</a:t>
            </a: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  <a:p>
            <a:r>
              <a:rPr lang="en-US" dirty="0">
                <a:latin typeface="Palatino"/>
                <a:cs typeface="Palatino"/>
              </a:rPr>
              <a:t>	-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ferromagnesian</a:t>
            </a:r>
            <a:r>
              <a:rPr lang="en-US" dirty="0">
                <a:latin typeface="Palatino"/>
                <a:cs typeface="Palatino"/>
              </a:rPr>
              <a:t> silicates are</a:t>
            </a:r>
            <a:r>
              <a:rPr lang="en-US" dirty="0" smtClean="0">
                <a:latin typeface="Palatino"/>
                <a:cs typeface="Palatino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Palatino"/>
                <a:cs typeface="Palatino"/>
              </a:rPr>
              <a:t>			typically </a:t>
            </a:r>
            <a:r>
              <a:rPr lang="en-US" dirty="0">
                <a:latin typeface="Palatino"/>
                <a:cs typeface="Palatino"/>
              </a:rPr>
              <a:t>dark</a:t>
            </a:r>
          </a:p>
          <a:p>
            <a:pPr marL="514350" indent="-514350">
              <a:buNone/>
            </a:pPr>
            <a:endParaRPr lang="en-US" sz="1000" dirty="0">
              <a:latin typeface="Palatino"/>
              <a:cs typeface="Palatino"/>
            </a:endParaRPr>
          </a:p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	- </a:t>
            </a:r>
            <a:r>
              <a:rPr lang="en-US" dirty="0" err="1">
                <a:solidFill>
                  <a:srgbClr val="FF0000"/>
                </a:solidFill>
                <a:latin typeface="Palatino"/>
                <a:cs typeface="Palatino"/>
              </a:rPr>
              <a:t>nonferromagnesian</a:t>
            </a:r>
            <a:r>
              <a:rPr lang="en-US" dirty="0">
                <a:latin typeface="Palatino"/>
                <a:cs typeface="Palatino"/>
              </a:rPr>
              <a:t> silicates</a:t>
            </a:r>
            <a:r>
              <a:rPr lang="en-US" dirty="0" smtClean="0">
                <a:latin typeface="Palatino"/>
                <a:cs typeface="Palatino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latin typeface="Palatino"/>
                <a:cs typeface="Palatino"/>
              </a:rPr>
              <a:t>		vary </a:t>
            </a:r>
            <a:r>
              <a:rPr lang="en-US" dirty="0">
                <a:latin typeface="Palatino"/>
                <a:cs typeface="Palatino"/>
              </a:rPr>
              <a:t>in color, but are rarely</a:t>
            </a:r>
            <a:r>
              <a:rPr lang="en-US" dirty="0" smtClean="0">
                <a:latin typeface="Palatino"/>
                <a:cs typeface="Palatino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latin typeface="Palatino"/>
                <a:cs typeface="Palatino"/>
              </a:rPr>
              <a:t>		dark</a:t>
            </a:r>
            <a:r>
              <a:rPr lang="en-US" dirty="0">
                <a:latin typeface="Palatino"/>
                <a:cs typeface="Palatino"/>
              </a:rPr>
              <a:t>.</a:t>
            </a:r>
          </a:p>
          <a:p>
            <a:pPr marL="514350" indent="-514350"/>
            <a:endParaRPr lang="en-US" dirty="0">
              <a:latin typeface="Palatino"/>
              <a:cs typeface="Palatino"/>
            </a:endParaRPr>
          </a:p>
          <a:p>
            <a:pPr marL="914400" lvl="1" indent="-514350"/>
            <a:endParaRPr lang="en-US" sz="2800" dirty="0">
              <a:latin typeface="Palatino"/>
              <a:cs typeface="Palatino"/>
            </a:endParaRP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560"/>
            <a:ext cx="8229600" cy="4775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Color</a:t>
            </a:r>
          </a:p>
          <a:p>
            <a:pPr marL="514350" indent="-514350">
              <a:buNone/>
            </a:pPr>
            <a:endParaRPr lang="en-US" sz="1000" dirty="0">
              <a:latin typeface="Palatino"/>
              <a:cs typeface="Palatino"/>
            </a:endParaRPr>
          </a:p>
          <a:p>
            <a:pPr marL="514350" indent="-514350">
              <a:buFontTx/>
              <a:buChar char="-"/>
            </a:pPr>
            <a:r>
              <a:rPr lang="en-US" dirty="0">
                <a:latin typeface="Palatino"/>
                <a:cs typeface="Palatino"/>
              </a:rPr>
              <a:t>Minerals with a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metallic</a:t>
            </a:r>
            <a:r>
              <a:rPr lang="en-US" dirty="0">
                <a:latin typeface="Palatino"/>
                <a:cs typeface="Palatino"/>
              </a:rPr>
              <a:t> luster are more consistent in their color</a:t>
            </a:r>
          </a:p>
          <a:p>
            <a:pPr marL="514350" indent="-514350">
              <a:buFontTx/>
              <a:buChar char="-"/>
            </a:pPr>
            <a:endParaRPr lang="en-US" dirty="0">
              <a:latin typeface="Palatino"/>
              <a:cs typeface="Palatino"/>
            </a:endParaRPr>
          </a:p>
          <a:p>
            <a:pPr marL="514350" indent="-514350">
              <a:buFontTx/>
              <a:buChar char="-"/>
            </a:pPr>
            <a:r>
              <a:rPr lang="en-US" dirty="0">
                <a:latin typeface="Palatino"/>
                <a:cs typeface="Palatino"/>
              </a:rPr>
              <a:t>Nonmetallic minerals usually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vary</a:t>
            </a:r>
            <a:r>
              <a:rPr lang="en-US" dirty="0">
                <a:latin typeface="Palatino"/>
                <a:cs typeface="Palatino"/>
              </a:rPr>
              <a:t> more in color.</a:t>
            </a:r>
          </a:p>
          <a:p>
            <a:pPr marL="1771650" lvl="3" indent="-514350">
              <a:buNone/>
            </a:pPr>
            <a:r>
              <a:rPr lang="en-US" dirty="0">
                <a:latin typeface="Palatino"/>
                <a:cs typeface="Palatino"/>
              </a:rPr>
              <a:t>	</a:t>
            </a:r>
          </a:p>
          <a:p>
            <a:pPr marL="514350" indent="-514350">
              <a:buFontTx/>
              <a:buChar char="-"/>
            </a:pPr>
            <a:endParaRPr lang="en-US" dirty="0">
              <a:latin typeface="Palatino"/>
              <a:cs typeface="Palatino"/>
            </a:endParaRPr>
          </a:p>
          <a:p>
            <a:pPr marL="914400" lvl="1" indent="-514350"/>
            <a:endParaRPr lang="en-US" sz="2800" dirty="0">
              <a:latin typeface="Palatino"/>
              <a:cs typeface="Palatino"/>
            </a:endParaRP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alatino"/>
                <a:cs typeface="Palatino"/>
              </a:rPr>
              <a:t>What’s a Mineral?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Palatino"/>
                <a:cs typeface="Palatino"/>
              </a:rPr>
              <a:t>A mineral is a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naturally occurring</a:t>
            </a:r>
            <a:r>
              <a:rPr lang="en-US" dirty="0">
                <a:latin typeface="Palatino"/>
                <a:cs typeface="Palatino"/>
              </a:rPr>
              <a:t>,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inorganic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solid</a:t>
            </a:r>
            <a:r>
              <a:rPr lang="en-US" dirty="0">
                <a:latin typeface="Palatino"/>
                <a:cs typeface="Palatino"/>
              </a:rPr>
              <a:t>, with a narrowly defined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chemical 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composition</a:t>
            </a:r>
            <a:r>
              <a:rPr lang="en-US" dirty="0">
                <a:latin typeface="Palatino"/>
                <a:cs typeface="Palatino"/>
              </a:rPr>
              <a:t> and characteristic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physical</a:t>
            </a:r>
            <a:r>
              <a:rPr lang="en-US" dirty="0">
                <a:latin typeface="Palatino"/>
                <a:cs typeface="Palatino"/>
              </a:rPr>
              <a:t> </a:t>
            </a:r>
          </a:p>
          <a:p>
            <a:pPr>
              <a:buNone/>
            </a:pPr>
            <a:r>
              <a:rPr lang="en-US" dirty="0">
                <a:latin typeface="Palatino"/>
                <a:cs typeface="Palatino"/>
              </a:rPr>
              <a:t>properties.</a:t>
            </a:r>
            <a:endParaRPr lang="en-US" dirty="0" smtClean="0">
              <a:latin typeface="Palatino"/>
              <a:cs typeface="Palatino"/>
            </a:endParaRPr>
          </a:p>
          <a:p>
            <a:pPr lvl="1"/>
            <a:r>
              <a:rPr lang="en-US" dirty="0" smtClean="0">
                <a:latin typeface="Palatino"/>
                <a:cs typeface="Palatino"/>
              </a:rPr>
              <a:t>A </a:t>
            </a:r>
            <a:r>
              <a:rPr lang="en-US" dirty="0">
                <a:latin typeface="Palatino"/>
                <a:cs typeface="Palatino"/>
              </a:rPr>
              <a:t>substance MUST meet all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5</a:t>
            </a:r>
            <a:r>
              <a:rPr lang="en-US" dirty="0">
                <a:latin typeface="Palatino"/>
                <a:cs typeface="Palatino"/>
              </a:rPr>
              <a:t> requirements to be classified as a mineral!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560"/>
            <a:ext cx="8229600" cy="4775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Color</a:t>
            </a:r>
          </a:p>
          <a:p>
            <a:pPr marL="514350" indent="-514350">
              <a:buNone/>
            </a:pPr>
            <a:endParaRPr lang="en-US" sz="1000" dirty="0">
              <a:latin typeface="Palatino"/>
              <a:cs typeface="Palatino"/>
            </a:endParaRPr>
          </a:p>
          <a:p>
            <a:pPr marL="514350" indent="-514350">
              <a:buFontTx/>
              <a:buChar char="-"/>
            </a:pPr>
            <a:r>
              <a:rPr lang="en-US" dirty="0">
                <a:latin typeface="Palatino"/>
                <a:cs typeface="Palatino"/>
              </a:rPr>
              <a:t>Color variations are</a:t>
            </a:r>
            <a:r>
              <a:rPr lang="en-US" dirty="0" smtClean="0">
                <a:latin typeface="Palatino"/>
                <a:cs typeface="Palatino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latin typeface="Palatino"/>
                <a:cs typeface="Palatino"/>
              </a:rPr>
              <a:t>	caused </a:t>
            </a:r>
            <a:r>
              <a:rPr lang="en-US" dirty="0">
                <a:latin typeface="Palatino"/>
                <a:cs typeface="Palatino"/>
              </a:rPr>
              <a:t>by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impurities</a:t>
            </a:r>
            <a:r>
              <a:rPr lang="en-US" dirty="0" smtClean="0">
                <a:latin typeface="Palatino"/>
                <a:cs typeface="Palatino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latin typeface="Palatino"/>
                <a:cs typeface="Palatino"/>
              </a:rPr>
              <a:t>	present </a:t>
            </a:r>
            <a:r>
              <a:rPr lang="en-US" dirty="0">
                <a:latin typeface="Palatino"/>
                <a:cs typeface="Palatino"/>
              </a:rPr>
              <a:t>when the</a:t>
            </a:r>
            <a:r>
              <a:rPr lang="en-US" dirty="0" smtClean="0">
                <a:latin typeface="Palatino"/>
                <a:cs typeface="Palatino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latin typeface="Palatino"/>
                <a:cs typeface="Palatino"/>
              </a:rPr>
              <a:t>	mineral </a:t>
            </a:r>
            <a:r>
              <a:rPr lang="en-US" dirty="0">
                <a:latin typeface="Palatino"/>
                <a:cs typeface="Palatino"/>
              </a:rPr>
              <a:t>forms</a:t>
            </a:r>
          </a:p>
          <a:p>
            <a:pPr marL="514350" indent="-514350">
              <a:buFontTx/>
              <a:buChar char="-"/>
            </a:pPr>
            <a:r>
              <a:rPr lang="en-US" dirty="0" smtClean="0">
                <a:latin typeface="Palatino"/>
                <a:cs typeface="Palatino"/>
              </a:rPr>
              <a:t>Ex:  	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	Rose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Quartz </a:t>
            </a:r>
            <a:r>
              <a:rPr lang="en-US" dirty="0" smtClean="0">
                <a:latin typeface="Palatino"/>
                <a:cs typeface="Palatino"/>
              </a:rPr>
              <a:t>	(</a:t>
            </a:r>
            <a:r>
              <a:rPr lang="en-US" dirty="0">
                <a:latin typeface="Palatino"/>
                <a:cs typeface="Palatino"/>
              </a:rPr>
              <a:t>Ti impurity)</a:t>
            </a:r>
            <a:endParaRPr lang="en-US" dirty="0" smtClean="0">
              <a:latin typeface="Palatino"/>
              <a:cs typeface="Palatino"/>
            </a:endParaRPr>
          </a:p>
          <a:p>
            <a:pPr marL="914400" lvl="1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 Amethyst</a:t>
            </a:r>
            <a:r>
              <a:rPr lang="en-US" dirty="0">
                <a:latin typeface="Palatino"/>
                <a:cs typeface="Palatino"/>
              </a:rPr>
              <a:t>			(Fe impurity)</a:t>
            </a:r>
            <a:endParaRPr lang="en-US" dirty="0" smtClean="0">
              <a:latin typeface="Palatino"/>
              <a:cs typeface="Palatino"/>
            </a:endParaRPr>
          </a:p>
          <a:p>
            <a:pPr marL="914400" lvl="1" indent="-514350">
              <a:buNone/>
            </a:pPr>
            <a:r>
              <a:rPr lang="en-US" dirty="0" smtClean="0">
                <a:latin typeface="Palatino"/>
                <a:cs typeface="Palatino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Smokey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Quartz</a:t>
            </a:r>
            <a:r>
              <a:rPr lang="en-US" dirty="0">
                <a:latin typeface="Palatino"/>
                <a:cs typeface="Palatino"/>
              </a:rPr>
              <a:t>	(U impurity)</a:t>
            </a:r>
          </a:p>
          <a:p>
            <a:pPr marL="1771650" lvl="3" indent="-514350">
              <a:buNone/>
            </a:pPr>
            <a:r>
              <a:rPr lang="en-US" dirty="0">
                <a:latin typeface="Palatino"/>
                <a:cs typeface="Palatino"/>
              </a:rPr>
              <a:t>	</a:t>
            </a:r>
          </a:p>
          <a:p>
            <a:pPr marL="514350" indent="-514350">
              <a:buFontTx/>
              <a:buChar char="-"/>
            </a:pPr>
            <a:endParaRPr lang="en-US" dirty="0">
              <a:latin typeface="Palatino"/>
              <a:cs typeface="Palatino"/>
            </a:endParaRPr>
          </a:p>
          <a:p>
            <a:pPr marL="914400" lvl="1" indent="-514350"/>
            <a:endParaRPr lang="en-US" sz="2800" dirty="0">
              <a:latin typeface="Palatino"/>
              <a:cs typeface="Palatino"/>
            </a:endParaRP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560"/>
            <a:ext cx="8229600" cy="4775200"/>
          </a:xfrm>
        </p:spPr>
        <p:txBody>
          <a:bodyPr>
            <a:noAutofit/>
          </a:bodyPr>
          <a:lstStyle/>
          <a:p>
            <a:pPr marL="514350" indent="-514350">
              <a:buAutoNum type="arabicPeriod" startAt="2"/>
            </a:pPr>
            <a:r>
              <a:rPr lang="en-US" dirty="0">
                <a:latin typeface="Palatino"/>
                <a:cs typeface="Palatino"/>
              </a:rPr>
              <a:t>Crystal Form:</a:t>
            </a:r>
          </a:p>
          <a:p>
            <a:pPr marL="514350" indent="-514350">
              <a:buNone/>
            </a:pPr>
            <a:endParaRPr lang="en-US" sz="1000" dirty="0">
              <a:latin typeface="Palatino"/>
              <a:cs typeface="Palatino"/>
            </a:endParaRPr>
          </a:p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	A mineral will always form the same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crystal form</a:t>
            </a:r>
            <a:r>
              <a:rPr lang="en-US" dirty="0">
                <a:latin typeface="Palatino"/>
                <a:cs typeface="Palatino"/>
              </a:rPr>
              <a:t>, however, unless it has the time and enough space to grow it won’t exhibit its complete crystal shape.</a:t>
            </a:r>
          </a:p>
          <a:p>
            <a:pPr marL="514350" indent="-514350">
              <a:buNone/>
            </a:pPr>
            <a:endParaRPr lang="en-US" sz="1000" dirty="0">
              <a:latin typeface="Palatino"/>
              <a:cs typeface="Palatino"/>
            </a:endParaRPr>
          </a:p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	- difficult to identify a mineral using only crystal form because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multiple</a:t>
            </a:r>
            <a:r>
              <a:rPr lang="en-US" dirty="0">
                <a:latin typeface="Palatino"/>
                <a:cs typeface="Palatino"/>
              </a:rPr>
              <a:t> minerals can have the same form.</a:t>
            </a:r>
          </a:p>
          <a:p>
            <a:pPr marL="514350" indent="-514350">
              <a:buFontTx/>
              <a:buChar char="-"/>
            </a:pPr>
            <a:endParaRPr lang="en-US" dirty="0">
              <a:latin typeface="Palatino"/>
              <a:cs typeface="Palatino"/>
            </a:endParaRPr>
          </a:p>
          <a:p>
            <a:pPr marL="914400" lvl="1" indent="-514350"/>
            <a:endParaRPr lang="en-US" sz="2800" dirty="0">
              <a:latin typeface="Palatino"/>
              <a:cs typeface="Palatino"/>
            </a:endParaRP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560"/>
            <a:ext cx="8229600" cy="4775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Crystal Form:</a:t>
            </a:r>
          </a:p>
          <a:p>
            <a:pPr marL="514350" indent="-514350">
              <a:buNone/>
            </a:pPr>
            <a:endParaRPr lang="en-US" sz="1000" dirty="0">
              <a:latin typeface="Palatino"/>
              <a:cs typeface="Palatino"/>
            </a:endParaRPr>
          </a:p>
          <a:p>
            <a:pPr marL="914400" lvl="1" indent="-514350"/>
            <a:r>
              <a:rPr lang="en-US" sz="3200" dirty="0">
                <a:latin typeface="Palatino"/>
                <a:cs typeface="Palatino"/>
              </a:rPr>
              <a:t>Even if external crystal shapes aren’t </a:t>
            </a:r>
            <a:r>
              <a:rPr lang="en-US" sz="3200" dirty="0">
                <a:solidFill>
                  <a:srgbClr val="FF0000"/>
                </a:solidFill>
                <a:latin typeface="Palatino"/>
                <a:cs typeface="Palatino"/>
              </a:rPr>
              <a:t>observable</a:t>
            </a:r>
            <a:r>
              <a:rPr lang="en-US" sz="3200" dirty="0">
                <a:latin typeface="Palatino"/>
                <a:cs typeface="Palatino"/>
              </a:rPr>
              <a:t>, internal crystal shape can be observed under a microscope</a:t>
            </a:r>
            <a:r>
              <a:rPr lang="en-US" dirty="0">
                <a:latin typeface="Palatino"/>
                <a:cs typeface="Palatino"/>
              </a:rPr>
              <a:t>.</a:t>
            </a:r>
          </a:p>
          <a:p>
            <a:pPr marL="914400" lvl="1" indent="-514350"/>
            <a:endParaRPr lang="en-US" sz="2800" dirty="0">
              <a:latin typeface="Palatino"/>
              <a:cs typeface="Palatino"/>
            </a:endParaRP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560"/>
            <a:ext cx="8229600" cy="4775200"/>
          </a:xfrm>
        </p:spPr>
        <p:txBody>
          <a:bodyPr>
            <a:noAutofit/>
          </a:bodyPr>
          <a:lstStyle/>
          <a:p>
            <a:pPr marL="514350" indent="-514350">
              <a:buAutoNum type="arabicPeriod" startAt="3"/>
            </a:pPr>
            <a:r>
              <a:rPr lang="en-US" dirty="0">
                <a:latin typeface="Palatino"/>
                <a:cs typeface="Palatino"/>
              </a:rPr>
              <a:t>Cleavage vs. Fracture</a:t>
            </a:r>
          </a:p>
          <a:p>
            <a:pPr marL="514350" indent="-514350">
              <a:buNone/>
            </a:pPr>
            <a:endParaRPr lang="en-US" sz="1000" dirty="0">
              <a:latin typeface="Palatino"/>
              <a:cs typeface="Palatino"/>
            </a:endParaRPr>
          </a:p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These refer to how a mineral will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break</a:t>
            </a:r>
            <a:r>
              <a:rPr lang="en-US" dirty="0">
                <a:latin typeface="Palatino"/>
                <a:cs typeface="Palatino"/>
              </a:rPr>
              <a:t> </a:t>
            </a:r>
          </a:p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when put under stress.</a:t>
            </a:r>
          </a:p>
          <a:p>
            <a:pPr marL="514350" indent="-514350">
              <a:buNone/>
            </a:pPr>
            <a:endParaRPr lang="en-US" sz="1000" dirty="0">
              <a:latin typeface="Palatino"/>
              <a:cs typeface="Palatino"/>
            </a:endParaRPr>
          </a:p>
          <a:p>
            <a:pPr marL="514350" indent="-514350">
              <a:buNone/>
            </a:pPr>
            <a:r>
              <a:rPr lang="en-US" u="sng" dirty="0">
                <a:latin typeface="Palatino"/>
                <a:cs typeface="Palatino"/>
              </a:rPr>
              <a:t>Cleavage</a:t>
            </a:r>
            <a:r>
              <a:rPr lang="en-US" dirty="0">
                <a:latin typeface="Palatino"/>
                <a:cs typeface="Palatino"/>
              </a:rPr>
              <a:t>-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refers to minerals that will break or split along smooth, predictable planes of weakness</a:t>
            </a:r>
            <a:r>
              <a:rPr lang="en-US" dirty="0">
                <a:latin typeface="Palatino"/>
                <a:cs typeface="Palatino"/>
              </a:rPr>
              <a:t>.</a:t>
            </a: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	ex.  Mica, calcite, halite</a:t>
            </a:r>
          </a:p>
          <a:p>
            <a:pPr marL="914400" lvl="1" indent="-514350"/>
            <a:endParaRPr lang="en-US" sz="2800" dirty="0">
              <a:latin typeface="Palatino"/>
              <a:cs typeface="Palatino"/>
            </a:endParaRP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560"/>
            <a:ext cx="8229600" cy="4775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Cleavage:</a:t>
            </a:r>
          </a:p>
          <a:p>
            <a:pPr marL="514350" indent="-514350">
              <a:buNone/>
            </a:pPr>
            <a:endParaRPr lang="en-US" sz="1000" dirty="0">
              <a:latin typeface="Palatino"/>
              <a:cs typeface="Palatino"/>
            </a:endParaRPr>
          </a:p>
          <a:p>
            <a:pPr marL="514350" indent="-514350"/>
            <a:r>
              <a:rPr lang="en-US" dirty="0">
                <a:latin typeface="Palatino"/>
                <a:cs typeface="Palatino"/>
              </a:rPr>
              <a:t>Cleavage planes are</a:t>
            </a:r>
            <a:r>
              <a:rPr lang="en-US" dirty="0" smtClean="0">
                <a:latin typeface="Palatino"/>
                <a:cs typeface="Palatino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latin typeface="Palatino"/>
                <a:cs typeface="Palatino"/>
              </a:rPr>
              <a:t>	determined </a:t>
            </a:r>
            <a:r>
              <a:rPr lang="en-US" dirty="0">
                <a:latin typeface="Palatino"/>
                <a:cs typeface="Palatino"/>
              </a:rPr>
              <a:t>by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bond strength</a:t>
            </a:r>
            <a:r>
              <a:rPr lang="en-US" dirty="0" smtClean="0">
                <a:latin typeface="Palatino"/>
                <a:cs typeface="Palatino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latin typeface="Palatino"/>
                <a:cs typeface="Palatino"/>
              </a:rPr>
              <a:t>	and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internal structure</a:t>
            </a:r>
          </a:p>
          <a:p>
            <a:pPr marL="514350" indent="-514350">
              <a:buNone/>
            </a:pPr>
            <a:endParaRPr lang="en-US" sz="1000" dirty="0">
              <a:latin typeface="Palatino"/>
              <a:cs typeface="Palatino"/>
            </a:endParaRPr>
          </a:p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If a mineral doesn’t cleave it</a:t>
            </a:r>
            <a:r>
              <a:rPr lang="en-US" dirty="0" smtClean="0">
                <a:latin typeface="Palatino"/>
                <a:cs typeface="Palatino"/>
              </a:rPr>
              <a:t> will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fracture</a:t>
            </a:r>
            <a:r>
              <a:rPr lang="en-US" dirty="0">
                <a:latin typeface="Palatino"/>
                <a:cs typeface="Palatino"/>
              </a:rPr>
              <a:t>.</a:t>
            </a:r>
          </a:p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Fracture: 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breakage along</a:t>
            </a: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unpredictable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, irregular</a:t>
            </a: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Surfaces</a:t>
            </a:r>
            <a:r>
              <a:rPr lang="en-US" dirty="0" smtClean="0">
                <a:latin typeface="Palatino"/>
                <a:cs typeface="Palatino"/>
              </a:rPr>
              <a:t>.			</a:t>
            </a:r>
            <a:r>
              <a:rPr lang="en-US" dirty="0">
                <a:latin typeface="Palatino"/>
                <a:cs typeface="Palatino"/>
              </a:rPr>
              <a:t>ex.  Quartz</a:t>
            </a:r>
          </a:p>
          <a:p>
            <a:pPr marL="914400" lvl="1" indent="-514350"/>
            <a:endParaRPr lang="en-US" sz="2800" dirty="0">
              <a:latin typeface="Palatino"/>
              <a:cs typeface="Palatino"/>
            </a:endParaRP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560"/>
            <a:ext cx="8229600" cy="4775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Fracture:</a:t>
            </a:r>
          </a:p>
          <a:p>
            <a:pPr marL="514350" indent="-514350"/>
            <a:r>
              <a:rPr lang="en-US" dirty="0">
                <a:latin typeface="Palatino"/>
                <a:cs typeface="Palatino"/>
              </a:rPr>
              <a:t>Any mineral can fracture if enough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force</a:t>
            </a:r>
            <a:r>
              <a:rPr lang="en-US" dirty="0">
                <a:latin typeface="Palatino"/>
                <a:cs typeface="Palatino"/>
              </a:rPr>
              <a:t> is applied.</a:t>
            </a:r>
            <a:endParaRPr lang="en-US" dirty="0" smtClean="0">
              <a:latin typeface="Palatino"/>
              <a:cs typeface="Palatino"/>
            </a:endParaRPr>
          </a:p>
          <a:p>
            <a:pPr marL="514350" indent="-514350"/>
            <a:endParaRPr lang="en-US" dirty="0" smtClean="0">
              <a:latin typeface="Palatino"/>
              <a:cs typeface="Palatino"/>
            </a:endParaRPr>
          </a:p>
          <a:p>
            <a:pPr marL="514350" indent="-514350"/>
            <a:endParaRPr lang="en-US" dirty="0" smtClean="0">
              <a:latin typeface="Palatino"/>
              <a:cs typeface="Palatino"/>
            </a:endParaRPr>
          </a:p>
          <a:p>
            <a:pPr marL="514350" indent="-514350"/>
            <a:r>
              <a:rPr lang="en-US" dirty="0">
                <a:latin typeface="Palatino"/>
                <a:cs typeface="Palatino"/>
              </a:rPr>
              <a:t>But the fracture surfaces</a:t>
            </a:r>
            <a:r>
              <a:rPr lang="en-US" dirty="0" smtClean="0">
                <a:latin typeface="Palatino"/>
                <a:cs typeface="Palatino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latin typeface="Palatino"/>
                <a:cs typeface="Palatino"/>
              </a:rPr>
              <a:t>	will </a:t>
            </a:r>
            <a:r>
              <a:rPr lang="en-US" dirty="0">
                <a:latin typeface="Palatino"/>
                <a:cs typeface="Palatino"/>
              </a:rPr>
              <a:t>be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uneven</a:t>
            </a:r>
            <a:r>
              <a:rPr lang="en-US" dirty="0">
                <a:latin typeface="Palatino"/>
                <a:cs typeface="Palatino"/>
              </a:rPr>
              <a:t> or </a:t>
            </a:r>
            <a:r>
              <a:rPr lang="en-US" dirty="0" err="1">
                <a:solidFill>
                  <a:srgbClr val="FF0000"/>
                </a:solidFill>
                <a:latin typeface="Palatino"/>
                <a:cs typeface="Palatino"/>
              </a:rPr>
              <a:t>conchoidal</a:t>
            </a:r>
            <a:r>
              <a:rPr lang="en-US" dirty="0" smtClean="0">
                <a:latin typeface="Palatino"/>
                <a:cs typeface="Palatino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latin typeface="Palatino"/>
                <a:cs typeface="Palatino"/>
              </a:rPr>
              <a:t>	(</a:t>
            </a:r>
            <a:r>
              <a:rPr lang="en-US" dirty="0">
                <a:latin typeface="Palatino"/>
                <a:cs typeface="Palatino"/>
              </a:rPr>
              <a:t>rounded) rather than smooth.</a:t>
            </a:r>
          </a:p>
          <a:p>
            <a:pPr marL="914400" lvl="1" indent="-514350"/>
            <a:endParaRPr lang="en-US" sz="2800" dirty="0">
              <a:latin typeface="Palatino"/>
              <a:cs typeface="Palatino"/>
            </a:endParaRP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6880"/>
            <a:ext cx="8229600" cy="4775200"/>
          </a:xfrm>
        </p:spPr>
        <p:txBody>
          <a:bodyPr>
            <a:noAutofit/>
          </a:bodyPr>
          <a:lstStyle/>
          <a:p>
            <a:pPr marL="514350" indent="-514350">
              <a:buAutoNum type="arabicPeriod" startAt="4"/>
            </a:pPr>
            <a:r>
              <a:rPr lang="en-US" dirty="0">
                <a:latin typeface="Palatino"/>
                <a:cs typeface="Palatino"/>
              </a:rPr>
              <a:t>Hardness</a:t>
            </a:r>
          </a:p>
          <a:p>
            <a:pPr marL="514350" indent="-514350">
              <a:buNone/>
            </a:pPr>
            <a:endParaRPr lang="en-US" sz="1000" dirty="0">
              <a:latin typeface="Palatino"/>
              <a:cs typeface="Palatino"/>
            </a:endParaRPr>
          </a:p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	Hardness is defined as a minerals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resistance to abrasion/scratching</a:t>
            </a:r>
            <a:r>
              <a:rPr lang="en-US" dirty="0">
                <a:latin typeface="Palatino"/>
                <a:cs typeface="Palatino"/>
              </a:rPr>
              <a:t>.</a:t>
            </a:r>
          </a:p>
          <a:p>
            <a:pPr marL="514350" indent="-514350">
              <a:buNone/>
            </a:pPr>
            <a:endParaRPr lang="en-US" sz="1000" dirty="0" smtClean="0">
              <a:latin typeface="Palatino"/>
              <a:cs typeface="Palatino"/>
            </a:endParaRPr>
          </a:p>
          <a:p>
            <a:pPr marL="514350" indent="-514350"/>
            <a:r>
              <a:rPr lang="en-US" dirty="0" smtClean="0">
                <a:latin typeface="Palatino"/>
                <a:cs typeface="Palatino"/>
              </a:rPr>
              <a:t>Austrian </a:t>
            </a:r>
            <a:r>
              <a:rPr lang="en-US" dirty="0">
                <a:latin typeface="Palatino"/>
                <a:cs typeface="Palatino"/>
              </a:rPr>
              <a:t>geologist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Friedrich</a:t>
            </a: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latin typeface="Palatino"/>
                <a:cs typeface="Palatino"/>
              </a:rPr>
              <a:t>Mohs</a:t>
            </a: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 </a:t>
            </a:r>
            <a:r>
              <a:rPr lang="en-US" dirty="0">
                <a:latin typeface="Palatino"/>
                <a:cs typeface="Palatino"/>
              </a:rPr>
              <a:t>assigned a hardness</a:t>
            </a:r>
            <a:r>
              <a:rPr lang="en-US" dirty="0" smtClean="0">
                <a:latin typeface="Palatino"/>
                <a:cs typeface="Palatino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latin typeface="Palatino"/>
                <a:cs typeface="Palatino"/>
              </a:rPr>
              <a:t>	value </a:t>
            </a:r>
            <a:r>
              <a:rPr lang="en-US" dirty="0">
                <a:latin typeface="Palatino"/>
                <a:cs typeface="Palatino"/>
              </a:rPr>
              <a:t>to 10 minerals in</a:t>
            </a:r>
            <a:r>
              <a:rPr lang="en-US" dirty="0" smtClean="0">
                <a:latin typeface="Palatino"/>
                <a:cs typeface="Palatino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	strengthening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progression</a:t>
            </a:r>
            <a:r>
              <a:rPr lang="en-US" dirty="0" smtClean="0">
                <a:latin typeface="Palatino"/>
                <a:cs typeface="Palatino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latin typeface="Palatino"/>
                <a:cs typeface="Palatino"/>
              </a:rPr>
              <a:t>	to </a:t>
            </a:r>
            <a:r>
              <a:rPr lang="en-US" dirty="0">
                <a:latin typeface="Palatino"/>
                <a:cs typeface="Palatino"/>
              </a:rPr>
              <a:t>compose </a:t>
            </a:r>
            <a:r>
              <a:rPr lang="en-US" dirty="0" err="1">
                <a:solidFill>
                  <a:srgbClr val="FF0000"/>
                </a:solidFill>
                <a:latin typeface="Palatino"/>
                <a:cs typeface="Palatino"/>
              </a:rPr>
              <a:t>Mohs</a:t>
            </a:r>
            <a:r>
              <a:rPr lang="en-US" dirty="0">
                <a:latin typeface="Palatino"/>
                <a:cs typeface="Palatino"/>
              </a:rPr>
              <a:t> Hardness</a:t>
            </a:r>
            <a:r>
              <a:rPr lang="en-US" dirty="0" smtClean="0">
                <a:latin typeface="Palatino"/>
                <a:cs typeface="Palatino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latin typeface="Palatino"/>
                <a:cs typeface="Palatino"/>
              </a:rPr>
              <a:t>	scale</a:t>
            </a:r>
            <a:r>
              <a:rPr lang="en-US" dirty="0">
                <a:latin typeface="Palatino"/>
                <a:cs typeface="Palatino"/>
              </a:rPr>
              <a:t>.</a:t>
            </a:r>
          </a:p>
          <a:p>
            <a:pPr marL="514350" indent="-514350"/>
            <a:endParaRPr lang="en-US" sz="1000" dirty="0">
              <a:latin typeface="Palatino"/>
              <a:cs typeface="Palatino"/>
            </a:endParaRPr>
          </a:p>
          <a:p>
            <a:pPr marL="514350" indent="-514350"/>
            <a:endParaRPr lang="en-US" dirty="0">
              <a:latin typeface="Palatino"/>
              <a:cs typeface="Palatino"/>
            </a:endParaRP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5680"/>
            <a:ext cx="8564880" cy="4775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Hardness</a:t>
            </a:r>
          </a:p>
          <a:p>
            <a:pPr marL="514350" indent="-514350"/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Lower</a:t>
            </a:r>
            <a:r>
              <a:rPr lang="en-US" dirty="0">
                <a:latin typeface="Palatino"/>
                <a:cs typeface="Palatino"/>
              </a:rPr>
              <a:t> numbers can be scratched by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higher</a:t>
            </a:r>
            <a:r>
              <a:rPr lang="en-US" dirty="0">
                <a:latin typeface="Palatino"/>
                <a:cs typeface="Palatino"/>
              </a:rPr>
              <a:t> numbers on the scale.</a:t>
            </a:r>
          </a:p>
          <a:p>
            <a:pPr marL="514350" indent="-514350">
              <a:buNone/>
            </a:pPr>
            <a:endParaRPr lang="en-US" sz="1000" dirty="0">
              <a:latin typeface="Palatino"/>
              <a:cs typeface="Palatino"/>
            </a:endParaRPr>
          </a:p>
          <a:p>
            <a:pPr marL="514350" indent="-514350">
              <a:buNone/>
            </a:pPr>
            <a:r>
              <a:rPr lang="en-US" u="sng" dirty="0" err="1">
                <a:latin typeface="Palatino"/>
                <a:cs typeface="Palatino"/>
              </a:rPr>
              <a:t>Mohs</a:t>
            </a:r>
            <a:r>
              <a:rPr lang="en-US" u="sng" dirty="0">
                <a:latin typeface="Palatino"/>
                <a:cs typeface="Palatino"/>
              </a:rPr>
              <a:t> Scale:</a:t>
            </a:r>
          </a:p>
          <a:p>
            <a:pPr marL="514350" indent="-514350">
              <a:buAutoNum type="arabicPlain"/>
            </a:pPr>
            <a:r>
              <a:rPr lang="en-US" sz="2800" dirty="0">
                <a:solidFill>
                  <a:srgbClr val="FF0000"/>
                </a:solidFill>
                <a:latin typeface="Palatino"/>
                <a:cs typeface="Palatino"/>
              </a:rPr>
              <a:t>Talc	(Softest)	6	Feldspar</a:t>
            </a:r>
          </a:p>
          <a:p>
            <a:pPr marL="514350" indent="-514350">
              <a:buAutoNum type="arabicPlain"/>
            </a:pPr>
            <a:r>
              <a:rPr lang="en-US" sz="2800" dirty="0">
                <a:solidFill>
                  <a:srgbClr val="FF0000"/>
                </a:solidFill>
                <a:latin typeface="Palatino"/>
                <a:cs typeface="Palatino"/>
              </a:rPr>
              <a:t>Gypsum		7	Quartz</a:t>
            </a:r>
          </a:p>
          <a:p>
            <a:pPr marL="514350" indent="-514350">
              <a:buAutoNum type="arabicPlain"/>
            </a:pPr>
            <a:r>
              <a:rPr lang="en-US" sz="2800" dirty="0">
                <a:solidFill>
                  <a:srgbClr val="FF0000"/>
                </a:solidFill>
                <a:latin typeface="Palatino"/>
                <a:cs typeface="Palatino"/>
              </a:rPr>
              <a:t>Calcite			8  Topaz</a:t>
            </a:r>
          </a:p>
          <a:p>
            <a:pPr marL="514350" indent="-514350">
              <a:buAutoNum type="arabicPlain"/>
            </a:pPr>
            <a:r>
              <a:rPr lang="en-US" sz="2800" dirty="0">
                <a:solidFill>
                  <a:srgbClr val="FF0000"/>
                </a:solidFill>
                <a:latin typeface="Palatino"/>
                <a:cs typeface="Palatino"/>
              </a:rPr>
              <a:t>Fluorite			9  Corundum</a:t>
            </a:r>
          </a:p>
          <a:p>
            <a:pPr marL="514350" indent="-514350">
              <a:buAutoNum type="arabicPlain"/>
            </a:pPr>
            <a:r>
              <a:rPr lang="en-US" sz="2800" dirty="0">
                <a:solidFill>
                  <a:srgbClr val="FF0000"/>
                </a:solidFill>
                <a:latin typeface="Palatino"/>
                <a:cs typeface="Palatino"/>
              </a:rPr>
              <a:t>Apatite			10  Diamond (hardest)</a:t>
            </a: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5680"/>
            <a:ext cx="8564880" cy="4775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Hardness</a:t>
            </a:r>
          </a:p>
          <a:p>
            <a:pPr marL="514350" indent="-514350"/>
            <a:r>
              <a:rPr lang="en-US" dirty="0">
                <a:latin typeface="Palatino"/>
                <a:cs typeface="Palatino"/>
              </a:rPr>
              <a:t>The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Field</a:t>
            </a:r>
            <a:r>
              <a:rPr lang="en-US" dirty="0">
                <a:latin typeface="Palatino"/>
                <a:cs typeface="Palatino"/>
              </a:rPr>
              <a:t>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Scale</a:t>
            </a:r>
            <a:r>
              <a:rPr lang="en-US" dirty="0">
                <a:latin typeface="Palatino"/>
                <a:cs typeface="Palatino"/>
              </a:rPr>
              <a:t> is a compilation of common items that can be used to test hardness of minerals.</a:t>
            </a:r>
          </a:p>
          <a:p>
            <a:pPr marL="514350" indent="-514350">
              <a:buNone/>
            </a:pPr>
            <a:endParaRPr lang="en-US" sz="1000" dirty="0">
              <a:latin typeface="Palatino"/>
              <a:cs typeface="Palatino"/>
            </a:endParaRPr>
          </a:p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Field Scale:</a:t>
            </a:r>
          </a:p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	2.5			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Fingernail</a:t>
            </a:r>
          </a:p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	3.5			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Copper Penny</a:t>
            </a:r>
          </a:p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	5.5-6			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Glass Plate</a:t>
            </a:r>
          </a:p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	6.5			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Steel Nail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9-09-30 at 10.05.01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307" y="569074"/>
            <a:ext cx="8371784" cy="587187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alatino"/>
                <a:cs typeface="Palatino"/>
              </a:rPr>
              <a:t>What’s a Mineral?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Palatino"/>
                <a:cs typeface="Palatino"/>
              </a:rPr>
              <a:t>It’s important to study minerals to know which ones are the essential components of rocks.</a:t>
            </a:r>
          </a:p>
          <a:p>
            <a:endParaRPr lang="en-US" dirty="0">
              <a:latin typeface="Palatino"/>
              <a:cs typeface="Palatino"/>
            </a:endParaRPr>
          </a:p>
          <a:p>
            <a:r>
              <a:rPr lang="en-US" dirty="0">
                <a:latin typeface="Palatino"/>
                <a:cs typeface="Palatino"/>
              </a:rPr>
              <a:t>Each type of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rock</a:t>
            </a:r>
            <a:r>
              <a:rPr lang="en-US" dirty="0">
                <a:latin typeface="Palatino"/>
                <a:cs typeface="Palatino"/>
              </a:rPr>
              <a:t> is made up of specific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percentages</a:t>
            </a:r>
            <a:r>
              <a:rPr lang="en-US" dirty="0">
                <a:latin typeface="Palatino"/>
                <a:cs typeface="Palatino"/>
              </a:rPr>
              <a:t> of minerals.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5680"/>
            <a:ext cx="8564880" cy="5638800"/>
          </a:xfrm>
        </p:spPr>
        <p:txBody>
          <a:bodyPr>
            <a:noAutofit/>
          </a:bodyPr>
          <a:lstStyle/>
          <a:p>
            <a:pPr marL="514350" indent="-514350">
              <a:buAutoNum type="arabicPeriod" startAt="5"/>
            </a:pPr>
            <a:r>
              <a:rPr lang="en-US" dirty="0">
                <a:latin typeface="Palatino"/>
                <a:cs typeface="Palatino"/>
              </a:rPr>
              <a:t>Specific Gravity/Density</a:t>
            </a:r>
          </a:p>
          <a:p>
            <a:pPr marL="514350" indent="-514350">
              <a:buNone/>
            </a:pPr>
            <a:endParaRPr lang="en-US" sz="900" dirty="0">
              <a:latin typeface="Palatino"/>
              <a:cs typeface="Palatino"/>
            </a:endParaRPr>
          </a:p>
          <a:p>
            <a:pPr marL="514350" indent="-514350">
              <a:buNone/>
            </a:pPr>
            <a:r>
              <a:rPr lang="en-US" sz="2800" dirty="0">
                <a:latin typeface="Palatino"/>
                <a:cs typeface="Palatino"/>
              </a:rPr>
              <a:t>These are similar properties, but there are some differences</a:t>
            </a:r>
          </a:p>
          <a:p>
            <a:pPr marL="514350" indent="-514350">
              <a:buNone/>
            </a:pPr>
            <a:endParaRPr lang="en-US" sz="900" dirty="0">
              <a:latin typeface="Palatino"/>
              <a:cs typeface="Palatino"/>
            </a:endParaRPr>
          </a:p>
          <a:p>
            <a:pPr marL="514350" indent="-514350">
              <a:buNone/>
            </a:pPr>
            <a:r>
              <a:rPr lang="en-US" sz="2800" u="sng" dirty="0">
                <a:latin typeface="Palatino"/>
                <a:cs typeface="Palatino"/>
              </a:rPr>
              <a:t>Specific Gravity:</a:t>
            </a:r>
            <a:r>
              <a:rPr lang="en-US" sz="2800" dirty="0">
                <a:latin typeface="Palatino"/>
                <a:cs typeface="Palatino"/>
              </a:rPr>
              <a:t>  </a:t>
            </a:r>
            <a:r>
              <a:rPr lang="en-US" sz="2800" dirty="0">
                <a:solidFill>
                  <a:srgbClr val="FF0000"/>
                </a:solidFill>
                <a:latin typeface="Palatino"/>
                <a:cs typeface="Palatino"/>
              </a:rPr>
              <a:t>Ratio of the weight of the mineral to the weight of an equal volume of water (at 4°C)</a:t>
            </a:r>
            <a:endParaRPr lang="en-US" sz="2800" u="sng" dirty="0">
              <a:solidFill>
                <a:srgbClr val="FF0000"/>
              </a:solidFill>
              <a:latin typeface="Palatino"/>
              <a:cs typeface="Palatino"/>
            </a:endParaRPr>
          </a:p>
          <a:p>
            <a:pPr marL="514350" indent="-514350">
              <a:buNone/>
            </a:pPr>
            <a:r>
              <a:rPr lang="en-US" sz="2800" dirty="0">
                <a:latin typeface="Palatino"/>
                <a:cs typeface="Palatino"/>
              </a:rPr>
              <a:t>			** 		we use 4°C because this is when 				water is its most dense.</a:t>
            </a:r>
          </a:p>
          <a:p>
            <a:pPr marL="514350" indent="-514350">
              <a:buNone/>
            </a:pPr>
            <a:r>
              <a:rPr lang="en-US" sz="2800" dirty="0">
                <a:latin typeface="Palatino"/>
                <a:cs typeface="Palatino"/>
              </a:rPr>
              <a:t>	ex.  Specific Gravity of 3 means the mineral is 3 times heavier than water.</a:t>
            </a:r>
          </a:p>
          <a:p>
            <a:pPr marL="514350" indent="-514350">
              <a:buNone/>
            </a:pPr>
            <a:endParaRPr lang="en-US" sz="1000" dirty="0">
              <a:latin typeface="Palatino"/>
              <a:cs typeface="Palatino"/>
            </a:endParaRPr>
          </a:p>
          <a:p>
            <a:pPr marL="514350" indent="-514350">
              <a:buNone/>
            </a:pPr>
            <a:r>
              <a:rPr lang="en-US" sz="2800" u="sng" dirty="0">
                <a:latin typeface="Palatino"/>
                <a:cs typeface="Palatino"/>
              </a:rPr>
              <a:t>Density:</a:t>
            </a:r>
            <a:r>
              <a:rPr lang="en-US" sz="2800" dirty="0">
                <a:latin typeface="Palatino"/>
                <a:cs typeface="Palatino"/>
              </a:rPr>
              <a:t>  </a:t>
            </a:r>
            <a:r>
              <a:rPr lang="en-US" sz="2800" dirty="0">
                <a:solidFill>
                  <a:srgbClr val="FF0000"/>
                </a:solidFill>
                <a:latin typeface="Palatino"/>
                <a:cs typeface="Palatino"/>
              </a:rPr>
              <a:t>is a minerals mass per unit volume</a:t>
            </a:r>
            <a:endParaRPr lang="en-US" sz="2800" u="sng" dirty="0">
              <a:solidFill>
                <a:srgbClr val="FF0000"/>
              </a:solidFill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4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2000"/>
            <a:ext cx="8564880" cy="4602480"/>
          </a:xfrm>
        </p:spPr>
        <p:txBody>
          <a:bodyPr>
            <a:noAutofit/>
          </a:bodyPr>
          <a:lstStyle/>
          <a:p>
            <a:pPr marL="514350" indent="-514350">
              <a:buAutoNum type="arabicPeriod" startAt="6"/>
            </a:pPr>
            <a:r>
              <a:rPr lang="en-US" sz="2800" dirty="0">
                <a:latin typeface="Palatino"/>
                <a:cs typeface="Palatino"/>
              </a:rPr>
              <a:t>Other Useful Properties:</a:t>
            </a:r>
          </a:p>
          <a:p>
            <a:pPr marL="514350" indent="-514350">
              <a:buNone/>
            </a:pPr>
            <a:endParaRPr lang="en-US" sz="2800" dirty="0">
              <a:latin typeface="Palatino"/>
              <a:cs typeface="Palatino"/>
            </a:endParaRPr>
          </a:p>
          <a:p>
            <a:pPr marL="514350" indent="-514350">
              <a:buNone/>
            </a:pPr>
            <a:r>
              <a:rPr lang="en-US" sz="2800" dirty="0">
                <a:latin typeface="Palatino"/>
                <a:cs typeface="Palatino"/>
              </a:rPr>
              <a:t>	Feel 	- 	</a:t>
            </a:r>
            <a:r>
              <a:rPr lang="en-US" sz="2800" dirty="0">
                <a:solidFill>
                  <a:srgbClr val="FF0000"/>
                </a:solidFill>
                <a:latin typeface="Palatino"/>
                <a:cs typeface="Palatino"/>
              </a:rPr>
              <a:t>Soapy feel of Talc</a:t>
            </a:r>
          </a:p>
          <a:p>
            <a:pPr marL="514350" indent="-514350">
              <a:buNone/>
            </a:pPr>
            <a:r>
              <a:rPr lang="en-US" sz="2800" dirty="0">
                <a:latin typeface="Palatino"/>
                <a:cs typeface="Palatino"/>
              </a:rPr>
              <a:t>	Taste	-	</a:t>
            </a:r>
            <a:r>
              <a:rPr lang="en-US" sz="2800" dirty="0">
                <a:solidFill>
                  <a:srgbClr val="FF0000"/>
                </a:solidFill>
                <a:latin typeface="Palatino"/>
                <a:cs typeface="Palatino"/>
              </a:rPr>
              <a:t>Halite is salty</a:t>
            </a:r>
          </a:p>
          <a:p>
            <a:pPr marL="514350" indent="-514350">
              <a:buNone/>
            </a:pPr>
            <a:r>
              <a:rPr lang="en-US" sz="2800" dirty="0">
                <a:latin typeface="Palatino"/>
                <a:cs typeface="Palatino"/>
              </a:rPr>
              <a:t>	Double Refraction -	</a:t>
            </a:r>
            <a:r>
              <a:rPr lang="en-US" sz="2400" dirty="0">
                <a:solidFill>
                  <a:srgbClr val="FF0000"/>
                </a:solidFill>
                <a:latin typeface="Palatino"/>
                <a:cs typeface="Palatino"/>
              </a:rPr>
              <a:t>Calcite produces a double image</a:t>
            </a:r>
          </a:p>
          <a:p>
            <a:pPr marL="514350" indent="-514350">
              <a:buNone/>
            </a:pPr>
            <a:r>
              <a:rPr lang="en-US" sz="2400" dirty="0">
                <a:latin typeface="Palatino"/>
                <a:cs typeface="Palatino"/>
              </a:rPr>
              <a:t>	Acid Test	-	</a:t>
            </a:r>
            <a:r>
              <a:rPr lang="en-US" sz="2400" dirty="0">
                <a:solidFill>
                  <a:srgbClr val="FF0000"/>
                </a:solidFill>
                <a:latin typeface="Palatino"/>
                <a:cs typeface="Palatino"/>
              </a:rPr>
              <a:t>used to determine a carbonate or dolomite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4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Rock Forming Minerals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5920"/>
            <a:ext cx="8564880" cy="460248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A rock is a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solid aggregate of minerals</a:t>
            </a:r>
            <a:r>
              <a:rPr lang="en-US" dirty="0">
                <a:latin typeface="Palatino"/>
                <a:cs typeface="Palatino"/>
              </a:rPr>
              <a:t>.  </a:t>
            </a: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  <a:p>
            <a:r>
              <a:rPr lang="en-US" dirty="0">
                <a:latin typeface="Palatino"/>
                <a:cs typeface="Palatino"/>
              </a:rPr>
              <a:t>But the term can also refer to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masses of mineral-like</a:t>
            </a:r>
            <a:r>
              <a:rPr lang="en-US" dirty="0">
                <a:latin typeface="Palatino"/>
                <a:cs typeface="Palatino"/>
              </a:rPr>
              <a:t> matter.</a:t>
            </a:r>
          </a:p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		- such as natural glass (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obsidian</a:t>
            </a:r>
            <a:r>
              <a:rPr lang="en-US" dirty="0">
                <a:latin typeface="Palatino"/>
                <a:cs typeface="Palatino"/>
              </a:rPr>
              <a:t>)</a:t>
            </a:r>
          </a:p>
          <a:p>
            <a:r>
              <a:rPr lang="en-US" dirty="0">
                <a:latin typeface="Palatino"/>
                <a:cs typeface="Palatino"/>
              </a:rPr>
              <a:t>		- masses of organic matter (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coal</a:t>
            </a:r>
            <a:r>
              <a:rPr lang="en-US" dirty="0">
                <a:latin typeface="Palatino"/>
                <a:cs typeface="Palatino"/>
              </a:rPr>
              <a:t>)</a:t>
            </a:r>
          </a:p>
          <a:p>
            <a:pPr marL="514350" indent="-514350">
              <a:buNone/>
            </a:pPr>
            <a:endParaRPr lang="en-US" sz="1000" dirty="0">
              <a:latin typeface="Palatino"/>
              <a:cs typeface="Palatino"/>
            </a:endParaRPr>
          </a:p>
          <a:p>
            <a:r>
              <a:rPr lang="en-US" dirty="0">
                <a:latin typeface="Palatino"/>
                <a:cs typeface="Palatino"/>
              </a:rPr>
              <a:t>All rocks contain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minerals</a:t>
            </a:r>
            <a:r>
              <a:rPr lang="en-US" dirty="0">
                <a:latin typeface="Palatino"/>
                <a:cs typeface="Palatino"/>
              </a:rPr>
              <a:t>, but only a few are designated as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“rock forming minerals”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4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Rock Forming Minerals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5920"/>
            <a:ext cx="8564880" cy="460248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A </a:t>
            </a:r>
            <a:r>
              <a:rPr lang="en-US" u="sng" dirty="0">
                <a:latin typeface="Palatino"/>
                <a:cs typeface="Palatino"/>
              </a:rPr>
              <a:t>rock forming mineral</a:t>
            </a:r>
            <a:r>
              <a:rPr lang="en-US" dirty="0">
                <a:latin typeface="Palatino"/>
                <a:cs typeface="Palatino"/>
              </a:rPr>
              <a:t> is</a:t>
            </a:r>
            <a:r>
              <a:rPr lang="en-US" dirty="0" smtClean="0">
                <a:latin typeface="Palatino"/>
                <a:cs typeface="Palatino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latin typeface="Palatino"/>
                <a:cs typeface="Palatino"/>
              </a:rPr>
              <a:t>any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common mineral in</a:t>
            </a: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 rocks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that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are important</a:t>
            </a: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 in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their</a:t>
            </a: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identification and classification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.</a:t>
            </a:r>
          </a:p>
          <a:p>
            <a:pPr marL="514350" indent="-514350">
              <a:buNone/>
            </a:pPr>
            <a:endParaRPr lang="en-US" sz="1000" dirty="0">
              <a:latin typeface="Palatino"/>
              <a:cs typeface="Palatino"/>
            </a:endParaRPr>
          </a:p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Other minerals are known as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“accessory minerals”</a:t>
            </a:r>
          </a:p>
          <a:p>
            <a:pPr marL="514350" indent="-514350">
              <a:buNone/>
            </a:pPr>
            <a:endParaRPr lang="en-US" sz="1000" dirty="0">
              <a:latin typeface="Palatino"/>
              <a:cs typeface="Palatino"/>
            </a:endParaRPr>
          </a:p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	- present in small quantities and not essential for identification or classification.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4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Rock Forming Minerals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5920"/>
            <a:ext cx="8564880" cy="460248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Common Rock forming minerals:</a:t>
            </a:r>
          </a:p>
          <a:p>
            <a:pPr marL="514350" indent="-514350">
              <a:buNone/>
            </a:pPr>
            <a:endParaRPr lang="en-US" sz="1000" dirty="0">
              <a:latin typeface="Palatino"/>
              <a:cs typeface="Palatino"/>
            </a:endParaRPr>
          </a:p>
          <a:p>
            <a:pPr marL="514350" indent="-514350"/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Feldspar</a:t>
            </a:r>
            <a:r>
              <a:rPr lang="en-US" dirty="0">
                <a:latin typeface="Palatino"/>
                <a:cs typeface="Palatino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Quartz</a:t>
            </a:r>
            <a:r>
              <a:rPr lang="en-US" dirty="0">
                <a:latin typeface="Palatino"/>
                <a:cs typeface="Palatino"/>
              </a:rPr>
              <a:t> make up 60% of the Earths crust.  (most common silicates)</a:t>
            </a:r>
          </a:p>
          <a:p>
            <a:pPr marL="514350" indent="-514350"/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Calcite, Dolomite</a:t>
            </a:r>
            <a:r>
              <a:rPr lang="en-US" dirty="0">
                <a:latin typeface="Palatino"/>
                <a:cs typeface="Palatino"/>
              </a:rPr>
              <a:t>…most common </a:t>
            </a:r>
            <a:r>
              <a:rPr lang="en-US" dirty="0" err="1">
                <a:latin typeface="Palatino"/>
                <a:cs typeface="Palatino"/>
              </a:rPr>
              <a:t>nonsilicates</a:t>
            </a:r>
            <a:r>
              <a:rPr lang="en-US" dirty="0">
                <a:latin typeface="Palatino"/>
                <a:cs typeface="Palatino"/>
              </a:rPr>
              <a:t>.</a:t>
            </a:r>
          </a:p>
          <a:p>
            <a:pPr marL="514350" indent="-514350"/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Gypsum</a:t>
            </a:r>
          </a:p>
          <a:p>
            <a:pPr marL="514350" indent="-514350"/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Halite</a:t>
            </a: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4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720" y="1645920"/>
            <a:ext cx="8849360" cy="460248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One way minerals can form is through the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cooling of molten rock material</a:t>
            </a:r>
            <a:r>
              <a:rPr lang="en-US" dirty="0">
                <a:latin typeface="Palatino"/>
                <a:cs typeface="Palatino"/>
              </a:rPr>
              <a:t>.</a:t>
            </a:r>
          </a:p>
          <a:p>
            <a:pPr marL="514350" indent="-514350">
              <a:buNone/>
            </a:pPr>
            <a:endParaRPr lang="en-US" sz="1000" dirty="0">
              <a:latin typeface="Palatino"/>
              <a:cs typeface="Palatino"/>
            </a:endParaRPr>
          </a:p>
          <a:p>
            <a:pPr marL="914400" lvl="1" indent="-514350"/>
            <a:r>
              <a:rPr lang="en-US" dirty="0">
                <a:latin typeface="Palatino"/>
                <a:cs typeface="Palatino"/>
              </a:rPr>
              <a:t>Magma  -   	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below the surface</a:t>
            </a:r>
          </a:p>
          <a:p>
            <a:pPr marL="914400" lvl="1" indent="-514350"/>
            <a:r>
              <a:rPr lang="en-US" dirty="0">
                <a:latin typeface="Palatino"/>
                <a:cs typeface="Palatino"/>
              </a:rPr>
              <a:t>Lava		-	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above the surface</a:t>
            </a:r>
          </a:p>
          <a:p>
            <a:pPr marL="914400" lvl="1" indent="-514350"/>
            <a:endParaRPr lang="en-US" sz="1000" dirty="0">
              <a:latin typeface="Palatino"/>
              <a:cs typeface="Palatino"/>
            </a:endParaRPr>
          </a:p>
          <a:p>
            <a:pPr marL="514350" indent="-514350"/>
            <a:r>
              <a:rPr lang="en-US" dirty="0">
                <a:latin typeface="Palatino"/>
                <a:cs typeface="Palatino"/>
              </a:rPr>
              <a:t>As magma or lava cools</a:t>
            </a:r>
            <a:r>
              <a:rPr lang="en-US" dirty="0" smtClean="0">
                <a:latin typeface="Palatino"/>
                <a:cs typeface="Palatino"/>
              </a:rPr>
              <a:t>…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	minerals </a:t>
            </a:r>
            <a:r>
              <a:rPr lang="en-US" dirty="0" err="1">
                <a:solidFill>
                  <a:srgbClr val="FF0000"/>
                </a:solidFill>
                <a:latin typeface="Palatino"/>
                <a:cs typeface="Palatino"/>
              </a:rPr>
              <a:t>crystalize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 and grow.</a:t>
            </a:r>
          </a:p>
          <a:p>
            <a:pPr marL="914400" lvl="1" indent="-514350"/>
            <a:r>
              <a:rPr lang="en-US" dirty="0">
                <a:latin typeface="Palatino"/>
                <a:cs typeface="Palatino"/>
              </a:rPr>
              <a:t>This determines the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mineral</a:t>
            </a:r>
            <a:r>
              <a:rPr lang="en-US" dirty="0" smtClean="0">
                <a:latin typeface="Palatino"/>
                <a:cs typeface="Palatino"/>
              </a:rPr>
              <a:t> </a:t>
            </a:r>
          </a:p>
          <a:p>
            <a:pPr marL="914400" lvl="1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	composition</a:t>
            </a:r>
            <a:r>
              <a:rPr lang="en-US" dirty="0" smtClean="0">
                <a:latin typeface="Palatino"/>
                <a:cs typeface="Palatino"/>
              </a:rPr>
              <a:t> </a:t>
            </a:r>
            <a:r>
              <a:rPr lang="en-US" dirty="0">
                <a:latin typeface="Palatino"/>
                <a:cs typeface="Palatino"/>
              </a:rPr>
              <a:t>of the rock it forms.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72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9760"/>
            <a:ext cx="8229600" cy="4602480"/>
          </a:xfrm>
        </p:spPr>
        <p:txBody>
          <a:bodyPr>
            <a:noAutofit/>
          </a:bodyPr>
          <a:lstStyle/>
          <a:p>
            <a:pPr marL="514350" indent="-514350"/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Minerals can crystallize from</a:t>
            </a: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 the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hot water solutions</a:t>
            </a:r>
            <a:r>
              <a:rPr lang="en-US" dirty="0">
                <a:latin typeface="Palatino"/>
                <a:cs typeface="Palatino"/>
              </a:rPr>
              <a:t> derived</a:t>
            </a:r>
            <a:r>
              <a:rPr lang="en-US" dirty="0" smtClean="0">
                <a:latin typeface="Palatino"/>
                <a:cs typeface="Palatino"/>
              </a:rPr>
              <a:t> from </a:t>
            </a:r>
            <a:r>
              <a:rPr lang="en-US" dirty="0">
                <a:latin typeface="Palatino"/>
                <a:cs typeface="Palatino"/>
              </a:rPr>
              <a:t>magmas that invade cracks</a:t>
            </a:r>
            <a:r>
              <a:rPr lang="en-US" dirty="0" smtClean="0">
                <a:latin typeface="Palatino"/>
                <a:cs typeface="Palatino"/>
              </a:rPr>
              <a:t> and </a:t>
            </a:r>
            <a:r>
              <a:rPr lang="en-US" dirty="0">
                <a:latin typeface="Palatino"/>
                <a:cs typeface="Palatino"/>
              </a:rPr>
              <a:t>crevasses in adjacent rocks</a:t>
            </a:r>
            <a:endParaRPr lang="en-US" dirty="0" smtClean="0">
              <a:latin typeface="Palatino"/>
              <a:cs typeface="Palatino"/>
            </a:endParaRPr>
          </a:p>
          <a:p>
            <a:pPr marL="514350" indent="-514350"/>
            <a:endParaRPr lang="en-US" sz="1000" dirty="0" smtClean="0">
              <a:latin typeface="Palatino"/>
              <a:cs typeface="Palatino"/>
            </a:endParaRPr>
          </a:p>
          <a:p>
            <a:pPr marL="514350" indent="-514350"/>
            <a:endParaRPr lang="en-US" sz="1000" dirty="0" smtClean="0">
              <a:latin typeface="Palatino"/>
              <a:cs typeface="Palatino"/>
            </a:endParaRPr>
          </a:p>
          <a:p>
            <a:pPr marL="514350" indent="-514350"/>
            <a:r>
              <a:rPr lang="en-US" dirty="0">
                <a:latin typeface="Palatino"/>
                <a:cs typeface="Palatino"/>
              </a:rPr>
              <a:t>Minerals can also form when</a:t>
            </a:r>
            <a:r>
              <a:rPr lang="en-US" dirty="0" smtClean="0">
                <a:latin typeface="Palatino"/>
                <a:cs typeface="Palatino"/>
              </a:rPr>
              <a:t> water </a:t>
            </a:r>
            <a:r>
              <a:rPr lang="en-US" dirty="0">
                <a:latin typeface="Palatino"/>
                <a:cs typeface="Palatino"/>
              </a:rPr>
              <a:t>in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hot springs cools</a:t>
            </a:r>
            <a:r>
              <a:rPr lang="en-US" dirty="0">
                <a:latin typeface="Palatino"/>
                <a:cs typeface="Palatino"/>
              </a:rPr>
              <a:t> or</a:t>
            </a:r>
            <a:r>
              <a:rPr lang="en-US" dirty="0" smtClean="0">
                <a:latin typeface="Palatino"/>
                <a:cs typeface="Palatino"/>
              </a:rPr>
              <a:t> when </a:t>
            </a:r>
            <a:r>
              <a:rPr lang="en-US" dirty="0">
                <a:latin typeface="Palatino"/>
                <a:cs typeface="Palatino"/>
              </a:rPr>
              <a:t>mineral rich water</a:t>
            </a:r>
            <a:r>
              <a:rPr lang="en-US" dirty="0" smtClean="0">
                <a:latin typeface="Palatino"/>
                <a:cs typeface="Palatino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latin typeface="Palatino"/>
                <a:cs typeface="Palatino"/>
              </a:rPr>
              <a:t>	discharges </a:t>
            </a:r>
            <a:r>
              <a:rPr lang="en-US" dirty="0">
                <a:latin typeface="Palatino"/>
                <a:cs typeface="Palatino"/>
              </a:rPr>
              <a:t>onto the seafloor</a:t>
            </a:r>
            <a:r>
              <a:rPr lang="en-US" dirty="0" smtClean="0">
                <a:latin typeface="Palatino"/>
                <a:cs typeface="Palatino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latin typeface="Palatino"/>
                <a:cs typeface="Palatino"/>
              </a:rPr>
              <a:t>	from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hydrothermal vents</a:t>
            </a:r>
            <a:r>
              <a:rPr lang="en-US" dirty="0">
                <a:latin typeface="Palatino"/>
                <a:cs typeface="Palatino"/>
              </a:rPr>
              <a:t>.</a:t>
            </a: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400"/>
            <a:ext cx="8229600" cy="1143000"/>
          </a:xfrm>
        </p:spPr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Mineral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5920"/>
            <a:ext cx="8229600" cy="4602480"/>
          </a:xfrm>
        </p:spPr>
        <p:txBody>
          <a:bodyPr>
            <a:noAutofit/>
          </a:bodyPr>
          <a:lstStyle/>
          <a:p>
            <a:pPr marL="514350" indent="-514350"/>
            <a:r>
              <a:rPr lang="en-US" dirty="0">
                <a:latin typeface="Palatino"/>
                <a:cs typeface="Palatino"/>
              </a:rPr>
              <a:t>Minerals can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precipitate</a:t>
            </a:r>
            <a:r>
              <a:rPr lang="en-US" dirty="0" smtClean="0">
                <a:latin typeface="Palatino"/>
                <a:cs typeface="Palatino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latin typeface="Palatino"/>
                <a:cs typeface="Palatino"/>
              </a:rPr>
              <a:t>	when </a:t>
            </a:r>
            <a:r>
              <a:rPr lang="en-US" dirty="0">
                <a:latin typeface="Palatino"/>
                <a:cs typeface="Palatino"/>
              </a:rPr>
              <a:t>they are dissolved in</a:t>
            </a:r>
            <a:r>
              <a:rPr lang="en-US" dirty="0" smtClean="0">
                <a:latin typeface="Palatino"/>
                <a:cs typeface="Palatino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latin typeface="Palatino"/>
                <a:cs typeface="Palatino"/>
              </a:rPr>
              <a:t>	water </a:t>
            </a:r>
            <a:r>
              <a:rPr lang="en-US" dirty="0">
                <a:latin typeface="Palatino"/>
                <a:cs typeface="Palatino"/>
              </a:rPr>
              <a:t>(usually seawater)</a:t>
            </a:r>
            <a:r>
              <a:rPr lang="en-US" dirty="0" smtClean="0">
                <a:latin typeface="Palatino"/>
                <a:cs typeface="Palatino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latin typeface="Palatino"/>
                <a:cs typeface="Palatino"/>
              </a:rPr>
              <a:t>	and </a:t>
            </a:r>
            <a:r>
              <a:rPr lang="en-US" dirty="0">
                <a:latin typeface="Palatino"/>
                <a:cs typeface="Palatino"/>
              </a:rPr>
              <a:t>that water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evaporates</a:t>
            </a:r>
            <a:r>
              <a:rPr lang="en-US" dirty="0" smtClean="0">
                <a:latin typeface="Palatino"/>
                <a:cs typeface="Palatino"/>
              </a:rPr>
              <a:t> away.</a:t>
            </a:r>
          </a:p>
          <a:p>
            <a:pPr marL="514350" indent="-514350">
              <a:buNone/>
            </a:pPr>
            <a:endParaRPr lang="en-US" dirty="0" smtClean="0">
              <a:latin typeface="Palatino"/>
              <a:cs typeface="Palatino"/>
            </a:endParaRPr>
          </a:p>
          <a:p>
            <a:pPr marL="514350" indent="-514350"/>
            <a:r>
              <a:rPr lang="en-US" dirty="0" smtClean="0">
                <a:latin typeface="Palatino"/>
                <a:cs typeface="Palatino"/>
              </a:rPr>
              <a:t>Lastly</a:t>
            </a:r>
            <a:r>
              <a:rPr lang="en-US" dirty="0">
                <a:latin typeface="Palatino"/>
                <a:cs typeface="Palatino"/>
              </a:rPr>
              <a:t>, minerals can form due to the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heat and pressure</a:t>
            </a:r>
            <a:r>
              <a:rPr lang="en-US" dirty="0">
                <a:latin typeface="Palatino"/>
                <a:cs typeface="Palatino"/>
              </a:rPr>
              <a:t> associated with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metamorphism</a:t>
            </a:r>
          </a:p>
          <a:p>
            <a:pPr marL="514350" indent="-514350"/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Palatino"/>
                <a:cs typeface="Palatino"/>
              </a:rPr>
              <a:t>Natural Resources and Reserves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5520"/>
            <a:ext cx="8229600" cy="3278255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	Geologists at the USGS define a </a:t>
            </a:r>
            <a:r>
              <a:rPr lang="en-US" u="sng" dirty="0">
                <a:latin typeface="Palatino"/>
                <a:cs typeface="Palatino"/>
              </a:rPr>
              <a:t>resource</a:t>
            </a:r>
            <a:r>
              <a:rPr lang="en-US" dirty="0">
                <a:latin typeface="Palatino"/>
                <a:cs typeface="Palatino"/>
              </a:rPr>
              <a:t> as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a naturally occurring concentration of solid, liquid, or gaseous material in or on earth’s crust in an amount that economic extraction is possible</a:t>
            </a:r>
            <a:r>
              <a:rPr lang="en-US" dirty="0">
                <a:latin typeface="Palatino"/>
                <a:cs typeface="Palatino"/>
              </a:rPr>
              <a:t>.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Palatino"/>
                <a:cs typeface="Palatino"/>
              </a:rPr>
              <a:t>Natural Resources and Reserves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2400"/>
            <a:ext cx="8229600" cy="460248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Resources can be broken into 3 types:</a:t>
            </a:r>
          </a:p>
          <a:p>
            <a:pPr marL="514350" indent="-514350">
              <a:buNone/>
            </a:pPr>
            <a:endParaRPr lang="en-US" sz="1000" dirty="0">
              <a:latin typeface="Palatino"/>
              <a:cs typeface="Palatino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Metallic</a:t>
            </a:r>
            <a:r>
              <a:rPr lang="en-US" dirty="0">
                <a:latin typeface="Palatino"/>
                <a:cs typeface="Palatino"/>
              </a:rPr>
              <a:t> 		-  copper, tin, iron ore etc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Nonmetallic</a:t>
            </a:r>
            <a:r>
              <a:rPr lang="en-US" dirty="0">
                <a:latin typeface="Palatino"/>
                <a:cs typeface="Palatino"/>
              </a:rPr>
              <a:t> -  sand, gravel,	stone, salt etc.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Energy</a:t>
            </a:r>
            <a:r>
              <a:rPr lang="en-US" dirty="0">
                <a:latin typeface="Palatino"/>
                <a:cs typeface="Palatino"/>
              </a:rPr>
              <a:t> 		-	petroleum, natural gas, 						coal, &amp; uranium</a:t>
            </a: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</p:txBody>
      </p:sp>
      <p:pic>
        <p:nvPicPr>
          <p:cNvPr id="4" name="Picture 3" descr="Screen Shot 2019-09-30 at 10.30.38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2299" y="4600180"/>
            <a:ext cx="3605384" cy="202802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alatino"/>
                <a:cs typeface="Palatino"/>
              </a:rPr>
              <a:t>What’s a Mineral?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Palatino"/>
                <a:cs typeface="Palatino"/>
              </a:rPr>
              <a:t>Some minerals are pretty and</a:t>
            </a:r>
            <a:r>
              <a:rPr lang="en-US" dirty="0" smtClean="0">
                <a:latin typeface="Palatino"/>
                <a:cs typeface="Palatino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Palatino"/>
                <a:cs typeface="Palatino"/>
              </a:rPr>
              <a:t>	known </a:t>
            </a:r>
            <a:r>
              <a:rPr lang="en-US" dirty="0">
                <a:latin typeface="Palatino"/>
                <a:cs typeface="Palatino"/>
              </a:rPr>
              <a:t>as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GEMSTONES</a:t>
            </a:r>
            <a:r>
              <a:rPr lang="en-US" dirty="0">
                <a:latin typeface="Palatino"/>
                <a:cs typeface="Palatino"/>
              </a:rPr>
              <a:t>.</a:t>
            </a:r>
          </a:p>
          <a:p>
            <a:endParaRPr lang="en-US" dirty="0">
              <a:latin typeface="Palatino"/>
              <a:cs typeface="Palatino"/>
            </a:endParaRPr>
          </a:p>
          <a:p>
            <a:pPr lvl="1"/>
            <a:r>
              <a:rPr lang="en-US" sz="3200" dirty="0">
                <a:latin typeface="Palatino"/>
                <a:cs typeface="Palatino"/>
              </a:rPr>
              <a:t>Gemstones are </a:t>
            </a:r>
            <a:r>
              <a:rPr lang="en-US" sz="3200" dirty="0">
                <a:solidFill>
                  <a:srgbClr val="FF0000"/>
                </a:solidFill>
                <a:latin typeface="Palatino"/>
                <a:cs typeface="Palatino"/>
              </a:rPr>
              <a:t>precious</a:t>
            </a:r>
            <a:r>
              <a:rPr lang="en-US" sz="3200" dirty="0">
                <a:latin typeface="Palatino"/>
                <a:cs typeface="Palatino"/>
              </a:rPr>
              <a:t> and </a:t>
            </a:r>
            <a:r>
              <a:rPr lang="en-US" sz="3200" dirty="0">
                <a:solidFill>
                  <a:srgbClr val="FF0000"/>
                </a:solidFill>
                <a:latin typeface="Palatino"/>
                <a:cs typeface="Palatino"/>
              </a:rPr>
              <a:t>semiprecious</a:t>
            </a:r>
            <a:r>
              <a:rPr lang="en-US" sz="3200" dirty="0">
                <a:latin typeface="Palatino"/>
                <a:cs typeface="Palatino"/>
              </a:rPr>
              <a:t> minerals and rocks used for decorative purposes, especially </a:t>
            </a:r>
            <a:r>
              <a:rPr lang="en-US" sz="3200" dirty="0" smtClean="0">
                <a:solidFill>
                  <a:srgbClr val="FF0000"/>
                </a:solidFill>
                <a:latin typeface="Palatino"/>
                <a:cs typeface="Palatino"/>
              </a:rPr>
              <a:t>jewelry</a:t>
            </a:r>
            <a:endParaRPr lang="en-US" sz="3200" dirty="0">
              <a:solidFill>
                <a:srgbClr val="FF0000"/>
              </a:solidFill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Palatino"/>
                <a:cs typeface="Palatino"/>
              </a:rPr>
              <a:t>Natural Resources and Reserves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5920"/>
            <a:ext cx="8229600" cy="460248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It’s important to differentiate between a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resource</a:t>
            </a:r>
            <a:r>
              <a:rPr lang="en-US" dirty="0">
                <a:latin typeface="Palatino"/>
                <a:cs typeface="Palatino"/>
              </a:rPr>
              <a:t> and a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reserve</a:t>
            </a:r>
            <a:r>
              <a:rPr lang="en-US" dirty="0">
                <a:latin typeface="Palatino"/>
                <a:cs typeface="Palatino"/>
              </a:rPr>
              <a:t>.</a:t>
            </a:r>
          </a:p>
          <a:p>
            <a:pPr marL="514350" indent="-514350">
              <a:buNone/>
            </a:pPr>
            <a:endParaRPr lang="en-US" sz="1000" dirty="0">
              <a:latin typeface="Palatino"/>
              <a:cs typeface="Palatino"/>
            </a:endParaRPr>
          </a:p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A </a:t>
            </a:r>
            <a:r>
              <a:rPr lang="en-US" u="sng" dirty="0">
                <a:latin typeface="Palatino"/>
                <a:cs typeface="Palatino"/>
              </a:rPr>
              <a:t>resource</a:t>
            </a:r>
            <a:r>
              <a:rPr lang="en-US" dirty="0">
                <a:latin typeface="Palatino"/>
                <a:cs typeface="Palatino"/>
              </a:rPr>
              <a:t> is the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total amount of a commodity</a:t>
            </a:r>
            <a:r>
              <a:rPr lang="en-US" dirty="0">
                <a:latin typeface="Palatino"/>
                <a:cs typeface="Palatino"/>
              </a:rPr>
              <a:t> (discovered or not)</a:t>
            </a: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A </a:t>
            </a:r>
            <a:r>
              <a:rPr lang="en-US" u="sng" dirty="0">
                <a:latin typeface="Palatino"/>
                <a:cs typeface="Palatino"/>
              </a:rPr>
              <a:t>reserve</a:t>
            </a:r>
            <a:r>
              <a:rPr lang="en-US" dirty="0">
                <a:latin typeface="Palatino"/>
                <a:cs typeface="Palatino"/>
              </a:rPr>
              <a:t>	 is only the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amount of the resource that is discovered and can be economically recovered.</a:t>
            </a: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Palatino"/>
                <a:cs typeface="Palatino"/>
              </a:rPr>
              <a:t>Natural Resources and Reserves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5920"/>
            <a:ext cx="8229600" cy="460248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Access to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natural resources </a:t>
            </a:r>
            <a:r>
              <a:rPr lang="en-US" dirty="0">
                <a:latin typeface="Palatino"/>
                <a:cs typeface="Palatino"/>
              </a:rPr>
              <a:t>is essential for industrialization and higher standard of living in developed countries.</a:t>
            </a:r>
          </a:p>
          <a:p>
            <a:pPr marL="514350" indent="-514350">
              <a:buNone/>
            </a:pPr>
            <a:endParaRPr lang="en-US" sz="1000" dirty="0">
              <a:latin typeface="Palatino"/>
              <a:cs typeface="Palatino"/>
            </a:endParaRPr>
          </a:p>
          <a:p>
            <a:pPr marL="514350" indent="-514350">
              <a:buNone/>
            </a:pPr>
            <a:r>
              <a:rPr lang="en-US" dirty="0">
                <a:latin typeface="Palatino"/>
                <a:cs typeface="Palatino"/>
              </a:rPr>
              <a:t>However….most resources are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non-renewable</a:t>
            </a:r>
          </a:p>
          <a:p>
            <a:pPr marL="914400" lvl="1" indent="-514350">
              <a:buNone/>
            </a:pPr>
            <a:endParaRPr lang="en-US" dirty="0">
              <a:latin typeface="Palatino"/>
              <a:cs typeface="Palatino"/>
            </a:endParaRPr>
          </a:p>
          <a:p>
            <a:pPr marL="914400" lvl="1" indent="-514350">
              <a:buFont typeface="Wingdings" charset="2"/>
              <a:buChar char="Ø"/>
            </a:pPr>
            <a:r>
              <a:rPr lang="en-US" dirty="0">
                <a:latin typeface="Palatino"/>
                <a:cs typeface="Palatino"/>
              </a:rPr>
              <a:t>meaning there is a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limited supply </a:t>
            </a:r>
            <a:r>
              <a:rPr lang="en-US" dirty="0">
                <a:latin typeface="Palatino"/>
                <a:cs typeface="Palatino"/>
              </a:rPr>
              <a:t>and can’t be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replenished</a:t>
            </a:r>
            <a:r>
              <a:rPr lang="en-US" dirty="0">
                <a:latin typeface="Palatino"/>
                <a:cs typeface="Palatino"/>
              </a:rPr>
              <a:t> by natural processes as quickly as they are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depleted</a:t>
            </a:r>
            <a:r>
              <a:rPr lang="en-US" dirty="0">
                <a:latin typeface="Palatino"/>
                <a:cs typeface="Palatino"/>
              </a:rPr>
              <a:t>.</a:t>
            </a: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  <a:p>
            <a:pPr marL="514350" indent="-514350">
              <a:buNone/>
            </a:pPr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9-09-30 at 10.32.47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849" y="3647958"/>
            <a:ext cx="4923449" cy="2556406"/>
          </a:xfrm>
          <a:prstGeom prst="rect">
            <a:avLst/>
          </a:prstGeom>
        </p:spPr>
      </p:pic>
      <p:pic>
        <p:nvPicPr>
          <p:cNvPr id="5" name="Picture 4" descr="Screen Shot 2019-09-30 at 10.32.10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1763" y="948035"/>
            <a:ext cx="3543300" cy="236722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alatino"/>
                <a:cs typeface="Palatino"/>
              </a:rPr>
              <a:t>What’s a Mineral?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6"/>
            <a:ext cx="8229600" cy="3114040"/>
          </a:xfrm>
        </p:spPr>
        <p:txBody>
          <a:bodyPr/>
          <a:lstStyle/>
          <a:p>
            <a:pPr>
              <a:buNone/>
            </a:pPr>
            <a:r>
              <a:rPr lang="en-US" dirty="0">
                <a:latin typeface="Palatino"/>
                <a:cs typeface="Palatino"/>
              </a:rPr>
              <a:t>   To better understand what minerals are and how they make up rocks…we must first take a step back and look at what they are made of!</a:t>
            </a:r>
            <a:endParaRPr lang="en-US" sz="3200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Matter…what it is!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Palatino"/>
                <a:cs typeface="Palatino"/>
              </a:rPr>
              <a:t> Matter is anything that has mass and occupies space.</a:t>
            </a:r>
          </a:p>
          <a:p>
            <a:pPr>
              <a:buNone/>
            </a:pPr>
            <a:endParaRPr lang="en-US" sz="2000" dirty="0">
              <a:latin typeface="Palatino"/>
              <a:cs typeface="Palatino"/>
            </a:endParaRPr>
          </a:p>
          <a:p>
            <a:r>
              <a:rPr lang="en-US" dirty="0">
                <a:latin typeface="Palatino"/>
                <a:cs typeface="Palatino"/>
              </a:rPr>
              <a:t>Matter can exist in any of the 4 different states:</a:t>
            </a:r>
          </a:p>
          <a:p>
            <a:pPr lvl="2">
              <a:buFont typeface="Wingdings" charset="2"/>
              <a:buChar char="Ø"/>
            </a:pPr>
            <a:r>
              <a:rPr lang="en-US" sz="2400" dirty="0">
                <a:solidFill>
                  <a:srgbClr val="FF0000"/>
                </a:solidFill>
                <a:latin typeface="Palatino"/>
                <a:cs typeface="Palatino"/>
              </a:rPr>
              <a:t>Solids</a:t>
            </a:r>
            <a:r>
              <a:rPr lang="en-US" sz="2400" dirty="0">
                <a:latin typeface="Palatino"/>
                <a:cs typeface="Palatino"/>
              </a:rPr>
              <a:t>						** we’re only worried </a:t>
            </a:r>
          </a:p>
          <a:p>
            <a:pPr lvl="2">
              <a:buFont typeface="Wingdings" charset="2"/>
              <a:buChar char="Ø"/>
            </a:pP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Liquids</a:t>
            </a:r>
            <a:r>
              <a:rPr lang="en-US" dirty="0">
                <a:latin typeface="Palatino"/>
                <a:cs typeface="Palatino"/>
              </a:rPr>
              <a:t>						about solids because ALL</a:t>
            </a:r>
          </a:p>
          <a:p>
            <a:pPr lvl="2">
              <a:buFont typeface="Wingdings" charset="2"/>
              <a:buChar char="Ø"/>
            </a:pPr>
            <a:r>
              <a:rPr lang="en-US" sz="2400" dirty="0">
                <a:solidFill>
                  <a:srgbClr val="FF0000"/>
                </a:solidFill>
                <a:latin typeface="Palatino"/>
                <a:cs typeface="Palatino"/>
              </a:rPr>
              <a:t>Gases</a:t>
            </a:r>
            <a:r>
              <a:rPr lang="en-US" sz="2400" dirty="0">
                <a:latin typeface="Palatino"/>
                <a:cs typeface="Palatino"/>
              </a:rPr>
              <a:t>						minerals are SOLIDS!</a:t>
            </a:r>
          </a:p>
          <a:p>
            <a:pPr lvl="2">
              <a:buFont typeface="Wingdings" charset="2"/>
              <a:buChar char="Ø"/>
            </a:pP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Plasmas</a:t>
            </a:r>
          </a:p>
          <a:p>
            <a:pPr lvl="2">
              <a:buNone/>
            </a:pPr>
            <a:endParaRPr lang="en-US" dirty="0">
              <a:latin typeface="Palatino"/>
              <a:cs typeface="Palatino"/>
            </a:endParaRPr>
          </a:p>
          <a:p>
            <a:pPr lvl="2">
              <a:buNone/>
            </a:pPr>
            <a:endParaRPr lang="en-US" sz="2400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alatino"/>
                <a:cs typeface="Palatino"/>
              </a:rPr>
              <a:t>Matter…what it is!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Palatino"/>
                <a:cs typeface="Palatino"/>
              </a:rPr>
              <a:t> Atoms and Elements</a:t>
            </a:r>
          </a:p>
          <a:p>
            <a:pPr>
              <a:buNone/>
            </a:pPr>
            <a:endParaRPr lang="en-US" dirty="0">
              <a:latin typeface="Palatino"/>
              <a:cs typeface="Palatino"/>
            </a:endParaRPr>
          </a:p>
          <a:p>
            <a:r>
              <a:rPr lang="en-US" dirty="0">
                <a:latin typeface="Palatino"/>
                <a:cs typeface="Palatino"/>
              </a:rPr>
              <a:t>Matter is made up of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elements</a:t>
            </a:r>
            <a:r>
              <a:rPr lang="en-US" dirty="0">
                <a:latin typeface="Palatino"/>
                <a:cs typeface="Palatino"/>
              </a:rPr>
              <a:t>, which are in turn made up of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atoms</a:t>
            </a:r>
            <a:r>
              <a:rPr lang="en-US" dirty="0">
                <a:latin typeface="Palatino"/>
                <a:cs typeface="Palatino"/>
              </a:rPr>
              <a:t>.</a:t>
            </a:r>
          </a:p>
          <a:p>
            <a:endParaRPr lang="en-US" dirty="0">
              <a:latin typeface="Palatino"/>
              <a:cs typeface="Palatino"/>
            </a:endParaRPr>
          </a:p>
          <a:p>
            <a:r>
              <a:rPr lang="en-US" dirty="0">
                <a:latin typeface="Palatino"/>
                <a:cs typeface="Palatino"/>
              </a:rPr>
              <a:t>There are </a:t>
            </a:r>
            <a:r>
              <a:rPr lang="en-US" dirty="0">
                <a:solidFill>
                  <a:srgbClr val="FF0000"/>
                </a:solidFill>
                <a:latin typeface="Palatino"/>
                <a:cs typeface="Palatino"/>
              </a:rPr>
              <a:t>92</a:t>
            </a:r>
            <a:r>
              <a:rPr lang="en-US" dirty="0">
                <a:latin typeface="Palatino"/>
                <a:cs typeface="Palatino"/>
              </a:rPr>
              <a:t> naturally occurring elements.</a:t>
            </a:r>
          </a:p>
          <a:p>
            <a:pPr lvl="2">
              <a:buNone/>
            </a:pPr>
            <a:endParaRPr lang="en-US" sz="2400" dirty="0"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</TotalTime>
  <Words>2592</Words>
  <Application>Microsoft Macintosh PowerPoint</Application>
  <PresentationFormat>On-screen Show (4:3)</PresentationFormat>
  <Paragraphs>453</Paragraphs>
  <Slides>62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Office Theme</vt:lpstr>
      <vt:lpstr>Minerals</vt:lpstr>
      <vt:lpstr>What’s a Mineral?</vt:lpstr>
      <vt:lpstr>What’s a Mineral?</vt:lpstr>
      <vt:lpstr>What’s a Mineral?</vt:lpstr>
      <vt:lpstr>What’s a Mineral?</vt:lpstr>
      <vt:lpstr>What’s a Mineral?</vt:lpstr>
      <vt:lpstr>What’s a Mineral?</vt:lpstr>
      <vt:lpstr>Matter…what it is!</vt:lpstr>
      <vt:lpstr>Matter…what it is!</vt:lpstr>
      <vt:lpstr>Matter…what it is!</vt:lpstr>
      <vt:lpstr>Matter…what it is!</vt:lpstr>
      <vt:lpstr>Matter…what it is!</vt:lpstr>
      <vt:lpstr>Matter…what it is!</vt:lpstr>
      <vt:lpstr>Exploring the World of Minerals</vt:lpstr>
      <vt:lpstr>Minerals</vt:lpstr>
      <vt:lpstr>Minerals</vt:lpstr>
      <vt:lpstr>Minerals</vt:lpstr>
      <vt:lpstr>Minerals</vt:lpstr>
      <vt:lpstr>Minerals</vt:lpstr>
      <vt:lpstr>Minerals</vt:lpstr>
      <vt:lpstr>Minerals</vt:lpstr>
      <vt:lpstr>Minerals</vt:lpstr>
      <vt:lpstr>Minerals</vt:lpstr>
      <vt:lpstr>Mineral Groups</vt:lpstr>
      <vt:lpstr>Mineral Groups</vt:lpstr>
      <vt:lpstr>Mineral Groups</vt:lpstr>
      <vt:lpstr>Mineral Groups</vt:lpstr>
      <vt:lpstr>Mineral Groups</vt:lpstr>
      <vt:lpstr>Mineral Groups</vt:lpstr>
      <vt:lpstr>Mineral Groups</vt:lpstr>
      <vt:lpstr>Mineral Groups</vt:lpstr>
      <vt:lpstr>Mineral Groups</vt:lpstr>
      <vt:lpstr>Mineral Groups</vt:lpstr>
      <vt:lpstr>Mineral Groups</vt:lpstr>
      <vt:lpstr>Mineral Properties</vt:lpstr>
      <vt:lpstr>Mineral Properties</vt:lpstr>
      <vt:lpstr>Mineral Properties Types of Nonmetallic Luster:</vt:lpstr>
      <vt:lpstr>Mineral Properties</vt:lpstr>
      <vt:lpstr>Mineral Properties</vt:lpstr>
      <vt:lpstr>Mineral Properties</vt:lpstr>
      <vt:lpstr>Mineral Properties</vt:lpstr>
      <vt:lpstr>Mineral Properties</vt:lpstr>
      <vt:lpstr>Mineral Properties</vt:lpstr>
      <vt:lpstr>Mineral Properties</vt:lpstr>
      <vt:lpstr>Mineral Properties</vt:lpstr>
      <vt:lpstr>Mineral Properties</vt:lpstr>
      <vt:lpstr>Mineral Properties</vt:lpstr>
      <vt:lpstr>Mineral Properties</vt:lpstr>
      <vt:lpstr>Slide 49</vt:lpstr>
      <vt:lpstr>Mineral Properties</vt:lpstr>
      <vt:lpstr>Mineral Properties</vt:lpstr>
      <vt:lpstr>Rock Forming Minerals</vt:lpstr>
      <vt:lpstr>Rock Forming Minerals</vt:lpstr>
      <vt:lpstr>Rock Forming Minerals</vt:lpstr>
      <vt:lpstr>Mineral Formation</vt:lpstr>
      <vt:lpstr>Mineral Formation</vt:lpstr>
      <vt:lpstr>Mineral Formation</vt:lpstr>
      <vt:lpstr>Natural Resources and Reserves </vt:lpstr>
      <vt:lpstr>Natural Resources and Reserves </vt:lpstr>
      <vt:lpstr>Natural Resources and Reserves </vt:lpstr>
      <vt:lpstr>Natural Resources and Reserves </vt:lpstr>
      <vt:lpstr>Slide 62</vt:lpstr>
    </vt:vector>
  </TitlesOfParts>
  <Company>Independence Local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Minerals</dc:title>
  <dc:creator>IHS ILS</dc:creator>
  <cp:lastModifiedBy>IHS ILS</cp:lastModifiedBy>
  <cp:revision>36</cp:revision>
  <cp:lastPrinted>2019-09-30T15:49:16Z</cp:lastPrinted>
  <dcterms:created xsi:type="dcterms:W3CDTF">2019-10-14T19:23:22Z</dcterms:created>
  <dcterms:modified xsi:type="dcterms:W3CDTF">2019-10-14T19:26:57Z</dcterms:modified>
</cp:coreProperties>
</file>