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2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69" autoAdjust="0"/>
    <p:restoredTop sz="94706" autoAdjust="0"/>
  </p:normalViewPr>
  <p:slideViewPr>
    <p:cSldViewPr snapToGrid="0" snapToObjects="1">
      <p:cViewPr varScale="1">
        <p:scale>
          <a:sx n="145" d="100"/>
          <a:sy n="145" d="100"/>
        </p:scale>
        <p:origin x="-14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0DCA-EB92-6A41-B2A1-F5F0261722D6}" type="datetimeFigureOut">
              <a:rPr lang="en-US" smtClean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569B-2465-3D4F-9E08-CA3BB972FF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alatino"/>
          <a:ea typeface="+mj-ea"/>
          <a:cs typeface="Palatin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alatino"/>
          <a:ea typeface="+mn-ea"/>
          <a:cs typeface="Palatin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Palatino"/>
          <a:ea typeface="+mn-ea"/>
          <a:cs typeface="Palatin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Palatino"/>
          <a:ea typeface="+mn-ea"/>
          <a:cs typeface="Palatin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Palatino"/>
          <a:ea typeface="+mn-ea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0141" y="585480"/>
            <a:ext cx="7772400" cy="1470025"/>
          </a:xfrm>
        </p:spPr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929" y="2685539"/>
            <a:ext cx="4974100" cy="33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818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As conditions in the rocks environment change, </a:t>
            </a:r>
            <a:r>
              <a:rPr lang="en-US" sz="3200" dirty="0" smtClean="0">
                <a:solidFill>
                  <a:srgbClr val="FF0000"/>
                </a:solidFill>
              </a:rPr>
              <a:t>the original rock must undergo changes to achieve equilibrium with its new environment</a:t>
            </a:r>
            <a:r>
              <a:rPr lang="en-US" sz="3200" dirty="0" smtClean="0"/>
              <a:t>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The changes may cause</a:t>
            </a:r>
          </a:p>
          <a:p>
            <a:pPr lvl="1">
              <a:buNone/>
            </a:pPr>
            <a:r>
              <a:rPr lang="en-US" sz="3200" dirty="0" smtClean="0"/>
              <a:t>	new </a:t>
            </a:r>
            <a:r>
              <a:rPr lang="en-US" sz="3200" dirty="0" smtClean="0">
                <a:solidFill>
                  <a:srgbClr val="FF0000"/>
                </a:solidFill>
              </a:rPr>
              <a:t>minerals to form, 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	texture to change, or 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	both</a:t>
            </a:r>
            <a:r>
              <a:rPr lang="en-US" sz="3200" dirty="0" smtClean="0"/>
              <a:t> to occur.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394" y="4544212"/>
            <a:ext cx="2830406" cy="212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Heat </a:t>
            </a:r>
            <a:r>
              <a:rPr lang="en-US" dirty="0" smtClean="0"/>
              <a:t>is important to metamorphism because it can increase the rate reactions occur at.</a:t>
            </a:r>
          </a:p>
          <a:p>
            <a:endParaRPr lang="en-US" sz="800" dirty="0" smtClean="0"/>
          </a:p>
          <a:p>
            <a:r>
              <a:rPr lang="en-US" dirty="0" smtClean="0"/>
              <a:t>Heat may come from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magma, lava</a:t>
            </a:r>
            <a:r>
              <a:rPr lang="en-US" dirty="0" smtClean="0"/>
              <a:t>, or as a </a:t>
            </a:r>
          </a:p>
          <a:p>
            <a:pPr>
              <a:buNone/>
            </a:pPr>
            <a:r>
              <a:rPr lang="en-US" dirty="0" smtClean="0"/>
              <a:t>	result of deep </a:t>
            </a:r>
            <a:r>
              <a:rPr lang="en-US" dirty="0" smtClean="0">
                <a:solidFill>
                  <a:srgbClr val="FF0000"/>
                </a:solidFill>
              </a:rPr>
              <a:t>burial </a:t>
            </a:r>
          </a:p>
          <a:p>
            <a:pPr>
              <a:buNone/>
            </a:pPr>
            <a:r>
              <a:rPr lang="en-US" dirty="0" smtClean="0"/>
              <a:t>	in the crust because of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subduction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near a </a:t>
            </a:r>
          </a:p>
          <a:p>
            <a:pPr>
              <a:buNone/>
            </a:pPr>
            <a:r>
              <a:rPr lang="en-US" dirty="0" smtClean="0"/>
              <a:t>	convergent boundary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843" y="3419966"/>
            <a:ext cx="3750811" cy="246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As magma intrudes the heat is </a:t>
            </a:r>
            <a:r>
              <a:rPr lang="en-US" sz="3200" dirty="0" smtClean="0">
                <a:solidFill>
                  <a:srgbClr val="FF0000"/>
                </a:solidFill>
              </a:rPr>
              <a:t>strongest on the rocks closest and lessens the further away you get</a:t>
            </a:r>
            <a:r>
              <a:rPr lang="en-US" sz="3200" dirty="0" smtClean="0"/>
              <a:t>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3200" dirty="0" smtClean="0"/>
              <a:t>This creates a </a:t>
            </a:r>
            <a:r>
              <a:rPr lang="en-US" sz="3200" dirty="0" smtClean="0">
                <a:solidFill>
                  <a:srgbClr val="FF0000"/>
                </a:solidFill>
              </a:rPr>
              <a:t>zone of metamorphism </a:t>
            </a:r>
            <a:r>
              <a:rPr lang="en-US" sz="3200" dirty="0" smtClean="0"/>
              <a:t>that is usually easy to recognize.</a:t>
            </a:r>
            <a:endParaRPr lang="en-US" sz="32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405" y="4594781"/>
            <a:ext cx="2968395" cy="20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burial, rocks are subjected to </a:t>
            </a:r>
            <a:r>
              <a:rPr lang="en-US" dirty="0" smtClean="0">
                <a:solidFill>
                  <a:srgbClr val="FF0000"/>
                </a:solidFill>
              </a:rPr>
              <a:t>greater pressure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sz="3200" dirty="0" smtClean="0"/>
              <a:t>This is called </a:t>
            </a:r>
            <a:r>
              <a:rPr lang="en-US" sz="3200" u="sng" dirty="0" err="1" smtClean="0">
                <a:solidFill>
                  <a:srgbClr val="FF0000"/>
                </a:solidFill>
              </a:rPr>
              <a:t>lithostatic</a:t>
            </a:r>
            <a:r>
              <a:rPr lang="en-US" sz="3200" u="sng" dirty="0" smtClean="0">
                <a:solidFill>
                  <a:srgbClr val="FF0000"/>
                </a:solidFill>
              </a:rPr>
              <a:t> pressure</a:t>
            </a:r>
          </a:p>
          <a:p>
            <a:pPr lvl="1"/>
            <a:endParaRPr lang="en-US" sz="3200" u="sng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Stress applied 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	evenly in all 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	directions.</a:t>
            </a:r>
          </a:p>
          <a:p>
            <a:pPr lvl="1"/>
            <a:endParaRPr lang="en-US" sz="3200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2046" y="3972098"/>
            <a:ext cx="3694754" cy="26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Rocks may also experience </a:t>
            </a:r>
            <a:r>
              <a:rPr lang="en-US" dirty="0" smtClean="0">
                <a:solidFill>
                  <a:srgbClr val="FF0000"/>
                </a:solidFill>
              </a:rPr>
              <a:t>differential pressure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Typically occurs at </a:t>
            </a:r>
            <a:r>
              <a:rPr lang="en-US" sz="3200" dirty="0" smtClean="0">
                <a:solidFill>
                  <a:srgbClr val="FF0000"/>
                </a:solidFill>
              </a:rPr>
              <a:t>convergent boundaries.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441" y="4264624"/>
            <a:ext cx="3225359" cy="23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Carbon Dioxide </a:t>
            </a:r>
            <a:r>
              <a:rPr lang="en-US" dirty="0" smtClean="0"/>
              <a:t>exist in nearly every region of metamorphism.</a:t>
            </a:r>
          </a:p>
          <a:p>
            <a:endParaRPr lang="en-US" dirty="0" smtClean="0"/>
          </a:p>
          <a:p>
            <a:pPr lvl="1"/>
            <a:r>
              <a:rPr lang="en-US" sz="3200" dirty="0" smtClean="0"/>
              <a:t>These fluids impact metamorphism by </a:t>
            </a:r>
            <a:r>
              <a:rPr lang="en-US" sz="3200" dirty="0" smtClean="0">
                <a:solidFill>
                  <a:srgbClr val="FF0000"/>
                </a:solidFill>
              </a:rPr>
              <a:t>increasing the rate at which reactions occur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 smtClean="0"/>
              <a:t>These fluids come mainly from 3 sources.</a:t>
            </a:r>
          </a:p>
          <a:p>
            <a:pPr lvl="1"/>
            <a:endParaRPr lang="en-US" sz="32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Water trapped in sedimentary pore spaces.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Volatile fluid within magma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Dehydration of water-bearing minerals </a:t>
            </a:r>
            <a:r>
              <a:rPr lang="en-US" sz="3200" dirty="0" smtClean="0"/>
              <a:t>(Such as Gypsum)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Metamorphism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884"/>
            <a:ext cx="8561540" cy="4915636"/>
          </a:xfrm>
        </p:spPr>
        <p:txBody>
          <a:bodyPr>
            <a:normAutofit/>
          </a:bodyPr>
          <a:lstStyle/>
          <a:p>
            <a:r>
              <a:rPr lang="en-US" dirty="0" smtClean="0"/>
              <a:t>Geologist recognize 3 major types of metamorphism: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Contact (thermal) Metamorphism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Dynamic Metamorphism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FF0000"/>
                </a:solidFill>
              </a:rPr>
              <a:t>Regional Metamorphism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Metamorphism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6" y="1021879"/>
            <a:ext cx="8859994" cy="57145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Contact (thermal) Metamorphism</a:t>
            </a:r>
          </a:p>
          <a:p>
            <a:pPr marL="514350" indent="-514350">
              <a:buNone/>
            </a:pPr>
            <a:r>
              <a:rPr lang="en-US" dirty="0" smtClean="0"/>
              <a:t>	- </a:t>
            </a:r>
            <a:r>
              <a:rPr lang="en-US" dirty="0" smtClean="0">
                <a:solidFill>
                  <a:srgbClr val="FF0000"/>
                </a:solidFill>
              </a:rPr>
              <a:t>heat and fluids from magma act to produce change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>
              <a:buNone/>
            </a:pPr>
            <a:endParaRPr lang="en-US" sz="800" dirty="0" smtClean="0"/>
          </a:p>
          <a:p>
            <a:pPr marL="514350" indent="-514350"/>
            <a:r>
              <a:rPr lang="en-US" dirty="0" smtClean="0"/>
              <a:t>Happens when a </a:t>
            </a:r>
            <a:r>
              <a:rPr lang="en-US" dirty="0" smtClean="0">
                <a:solidFill>
                  <a:srgbClr val="FF0000"/>
                </a:solidFill>
              </a:rPr>
              <a:t>magma </a:t>
            </a:r>
            <a:r>
              <a:rPr lang="en-US" dirty="0" smtClean="0"/>
              <a:t>alters the surrounding country rock.</a:t>
            </a:r>
          </a:p>
          <a:p>
            <a:pPr marL="514350" indent="-514350"/>
            <a:endParaRPr lang="en-US" sz="1000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3293" y="4350568"/>
            <a:ext cx="3833507" cy="215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Metamorphism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37" y="1021879"/>
            <a:ext cx="8824703" cy="5714587"/>
          </a:xfrm>
        </p:spPr>
        <p:txBody>
          <a:bodyPr>
            <a:normAutofit/>
          </a:bodyPr>
          <a:lstStyle/>
          <a:p>
            <a:pPr marL="514350" indent="-514350"/>
            <a:endParaRPr lang="en-US" sz="1000" dirty="0" smtClean="0"/>
          </a:p>
          <a:p>
            <a:pPr marL="914400" lvl="1" indent="-514350"/>
            <a:r>
              <a:rPr lang="en-US" sz="3200" dirty="0" smtClean="0"/>
              <a:t>Intruding magma raises the temperature of surrounding rock….</a:t>
            </a:r>
            <a:r>
              <a:rPr lang="en-US" sz="3200" dirty="0" smtClean="0">
                <a:solidFill>
                  <a:srgbClr val="FF0000"/>
                </a:solidFill>
              </a:rPr>
              <a:t>causing a “bake zone”</a:t>
            </a:r>
          </a:p>
          <a:p>
            <a:pPr marL="914400" lvl="1" indent="-514350"/>
            <a:endParaRPr lang="en-US" sz="1050" dirty="0" smtClean="0"/>
          </a:p>
          <a:p>
            <a:pPr marL="914400" lvl="1" indent="-514350"/>
            <a:endParaRPr lang="en-US" sz="1050" dirty="0" smtClean="0"/>
          </a:p>
          <a:p>
            <a:pPr marL="914400" lvl="1" indent="-514350">
              <a:buNone/>
            </a:pPr>
            <a:endParaRPr lang="en-US" sz="1050" dirty="0" smtClean="0"/>
          </a:p>
          <a:p>
            <a:pPr marL="914400" lvl="1" indent="-514350"/>
            <a:r>
              <a:rPr lang="en-US" sz="3200" dirty="0" smtClean="0">
                <a:solidFill>
                  <a:srgbClr val="FF0000"/>
                </a:solidFill>
              </a:rPr>
              <a:t>Release of hot fluids</a:t>
            </a:r>
          </a:p>
          <a:p>
            <a:pPr marL="914400" lvl="1" indent="-51435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	into country rock </a:t>
            </a:r>
            <a:r>
              <a:rPr lang="en-US" sz="3200" dirty="0" smtClean="0"/>
              <a:t>by</a:t>
            </a:r>
          </a:p>
          <a:p>
            <a:pPr marL="914400" lvl="1" indent="-514350">
              <a:buNone/>
            </a:pPr>
            <a:r>
              <a:rPr lang="en-US" sz="3200" dirty="0" smtClean="0"/>
              <a:t>	the cooling intrusion</a:t>
            </a:r>
          </a:p>
          <a:p>
            <a:pPr marL="914400" lvl="1" indent="-514350">
              <a:buNone/>
            </a:pPr>
            <a:r>
              <a:rPr lang="en-US" sz="3200" dirty="0" smtClean="0"/>
              <a:t>	can also form new </a:t>
            </a:r>
          </a:p>
          <a:p>
            <a:pPr marL="914400" lvl="1" indent="-514350">
              <a:buNone/>
            </a:pPr>
            <a:r>
              <a:rPr lang="en-US" sz="3200" dirty="0" smtClean="0"/>
              <a:t>	minerals.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1922" y="3412876"/>
            <a:ext cx="3600944" cy="32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Metamorphic rocks </a:t>
            </a:r>
            <a:r>
              <a:rPr lang="en-US" dirty="0" smtClean="0"/>
              <a:t>are the 3</a:t>
            </a:r>
            <a:r>
              <a:rPr lang="en-US" baseline="30000" dirty="0" smtClean="0"/>
              <a:t>rd</a:t>
            </a:r>
            <a:r>
              <a:rPr lang="en-US" dirty="0" smtClean="0"/>
              <a:t> major type of rocks</a:t>
            </a:r>
          </a:p>
          <a:p>
            <a:pPr>
              <a:buNone/>
            </a:pPr>
            <a:endParaRPr lang="en-US" sz="900" dirty="0" smtClean="0"/>
          </a:p>
          <a:p>
            <a:pPr lvl="1">
              <a:buNone/>
            </a:pPr>
            <a:r>
              <a:rPr lang="en-US" dirty="0" smtClean="0"/>
              <a:t>	Meta </a:t>
            </a:r>
            <a:r>
              <a:rPr lang="en-US" dirty="0" smtClean="0"/>
              <a:t>		=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change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Morphe</a:t>
            </a:r>
            <a:r>
              <a:rPr lang="en-US" dirty="0" smtClean="0"/>
              <a:t>	= 	</a:t>
            </a:r>
            <a:r>
              <a:rPr lang="en-US" dirty="0" smtClean="0">
                <a:solidFill>
                  <a:srgbClr val="FF0000"/>
                </a:solidFill>
              </a:rPr>
              <a:t>shape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result from 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transformation </a:t>
            </a:r>
            <a:r>
              <a:rPr lang="en-US" dirty="0" smtClean="0"/>
              <a:t>of </a:t>
            </a:r>
            <a:r>
              <a:rPr lang="en-US" dirty="0" smtClean="0"/>
              <a:t>other rocks by processes that typically occur beneath the earth’s surface.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900" y="2582681"/>
            <a:ext cx="2828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Important Factors to Contact Metamorphism: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Initial 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Size of the intrusion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Fluid content of the magma and country rock.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area of metamorphism around an intrusion (the bake zone) is called the </a:t>
            </a:r>
            <a:r>
              <a:rPr lang="en-US" dirty="0" smtClean="0">
                <a:solidFill>
                  <a:srgbClr val="FF0000"/>
                </a:solidFill>
              </a:rPr>
              <a:t>aureole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Boundary between intrusion and aureole can be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sharp or slowly transition</a:t>
            </a:r>
          </a:p>
          <a:p>
            <a:endParaRPr lang="en-US" sz="1000" dirty="0" smtClean="0"/>
          </a:p>
          <a:p>
            <a:r>
              <a:rPr lang="en-US" dirty="0" smtClean="0"/>
              <a:t>Will range in size depending on the </a:t>
            </a:r>
            <a:r>
              <a:rPr lang="en-US" dirty="0" smtClean="0">
                <a:solidFill>
                  <a:srgbClr val="FF0000"/>
                </a:solidFill>
              </a:rPr>
              <a:t>size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cooling rate </a:t>
            </a:r>
            <a:r>
              <a:rPr lang="en-US" dirty="0" smtClean="0"/>
              <a:t>of the intrusion.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degree of metamorphism will change throughout the “bake zone” 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sz="3200" dirty="0" smtClean="0"/>
              <a:t>Closer to the intrusion	= 	</a:t>
            </a:r>
            <a:r>
              <a:rPr lang="en-US" sz="3200" dirty="0" smtClean="0">
                <a:solidFill>
                  <a:srgbClr val="FF0000"/>
                </a:solidFill>
              </a:rPr>
              <a:t>higher 										metamorphism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Farther from intrusion	=	</a:t>
            </a:r>
            <a:r>
              <a:rPr lang="en-US" sz="3200" dirty="0" smtClean="0">
                <a:solidFill>
                  <a:srgbClr val="FF0000"/>
                </a:solidFill>
              </a:rPr>
              <a:t>low grade 										metamorphism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Contact Metamorphism can also be caused </a:t>
            </a:r>
          </a:p>
          <a:p>
            <a:pPr>
              <a:buNone/>
            </a:pPr>
            <a:r>
              <a:rPr lang="en-US" dirty="0" smtClean="0"/>
              <a:t>by </a:t>
            </a:r>
            <a:r>
              <a:rPr lang="en-US" dirty="0" smtClean="0">
                <a:solidFill>
                  <a:srgbClr val="FF0000"/>
                </a:solidFill>
              </a:rPr>
              <a:t>lava flows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4534" y="3034095"/>
            <a:ext cx="5405336" cy="358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8" y="1600200"/>
            <a:ext cx="8528042" cy="51376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Dynamic Metamorphism:</a:t>
            </a:r>
          </a:p>
          <a:p>
            <a:r>
              <a:rPr lang="en-US" dirty="0" smtClean="0"/>
              <a:t>Result of </a:t>
            </a:r>
            <a:r>
              <a:rPr lang="en-US" dirty="0" smtClean="0">
                <a:solidFill>
                  <a:srgbClr val="FF0000"/>
                </a:solidFill>
              </a:rPr>
              <a:t>high difference </a:t>
            </a:r>
            <a:r>
              <a:rPr lang="en-US" dirty="0" smtClean="0"/>
              <a:t>in pressure associated with intense deformation.</a:t>
            </a:r>
          </a:p>
          <a:p>
            <a:endParaRPr lang="en-US" sz="1297" dirty="0" smtClean="0"/>
          </a:p>
          <a:p>
            <a:r>
              <a:rPr lang="en-US" dirty="0" smtClean="0"/>
              <a:t>Usually associated with </a:t>
            </a:r>
            <a:r>
              <a:rPr lang="en-US" dirty="0" smtClean="0">
                <a:solidFill>
                  <a:srgbClr val="FF0000"/>
                </a:solidFill>
              </a:rPr>
              <a:t>faults or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fault zones.  </a:t>
            </a:r>
          </a:p>
          <a:p>
            <a:endParaRPr lang="en-US" sz="1000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rocks subjected to high levels of differential pressure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784" y="5147164"/>
            <a:ext cx="2047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3358" y="3404098"/>
            <a:ext cx="2019301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17" y="1600200"/>
            <a:ext cx="8501583" cy="5146458"/>
          </a:xfrm>
        </p:spPr>
        <p:txBody>
          <a:bodyPr>
            <a:normAutofit fontScale="85000" lnSpcReduction="20000"/>
          </a:bodyPr>
          <a:lstStyle/>
          <a:p>
            <a:r>
              <a:rPr lang="en-US" sz="3765" dirty="0" smtClean="0"/>
              <a:t>Rocks formed from pure dynamic metamorphism are called </a:t>
            </a:r>
            <a:r>
              <a:rPr lang="en-US" sz="3765" i="1" dirty="0" err="1" smtClean="0">
                <a:solidFill>
                  <a:srgbClr val="FF0000"/>
                </a:solidFill>
              </a:rPr>
              <a:t>mylonites</a:t>
            </a:r>
            <a:r>
              <a:rPr lang="en-US" sz="3765" dirty="0" smtClean="0"/>
              <a:t>.</a:t>
            </a:r>
          </a:p>
          <a:p>
            <a:endParaRPr lang="en-US" sz="1280" dirty="0" smtClean="0"/>
          </a:p>
          <a:p>
            <a:pPr>
              <a:buNone/>
            </a:pPr>
            <a:endParaRPr lang="en-US" sz="3765" dirty="0" smtClean="0"/>
          </a:p>
          <a:p>
            <a:pPr lvl="1"/>
            <a:r>
              <a:rPr lang="en-US" sz="3765" dirty="0" smtClean="0"/>
              <a:t>Restricted to </a:t>
            </a:r>
            <a:r>
              <a:rPr lang="en-US" sz="3765" dirty="0" smtClean="0">
                <a:solidFill>
                  <a:srgbClr val="FF0000"/>
                </a:solidFill>
              </a:rPr>
              <a:t>narrow zones</a:t>
            </a:r>
          </a:p>
          <a:p>
            <a:pPr lvl="1">
              <a:buNone/>
            </a:pPr>
            <a:r>
              <a:rPr lang="en-US" sz="3765" dirty="0" smtClean="0"/>
              <a:t>	next to the faults.</a:t>
            </a:r>
          </a:p>
          <a:p>
            <a:pPr lvl="1"/>
            <a:endParaRPr lang="en-US" sz="3765" dirty="0" smtClean="0"/>
          </a:p>
          <a:p>
            <a:pPr lvl="1"/>
            <a:endParaRPr lang="en-US" sz="3765" dirty="0" smtClean="0"/>
          </a:p>
          <a:p>
            <a:pPr lvl="1"/>
            <a:r>
              <a:rPr lang="en-US" sz="3765" dirty="0" err="1" smtClean="0"/>
              <a:t>Mylonites</a:t>
            </a:r>
            <a:r>
              <a:rPr lang="en-US" sz="3765" dirty="0" smtClean="0"/>
              <a:t> are hard, dense,</a:t>
            </a:r>
          </a:p>
          <a:p>
            <a:pPr lvl="1">
              <a:buNone/>
            </a:pPr>
            <a:r>
              <a:rPr lang="en-US" sz="3765" dirty="0" smtClean="0"/>
              <a:t>	fine-grained rocks within </a:t>
            </a:r>
          </a:p>
          <a:p>
            <a:pPr lvl="1">
              <a:buNone/>
            </a:pPr>
            <a:r>
              <a:rPr lang="en-US" sz="3765" dirty="0" smtClean="0"/>
              <a:t>	</a:t>
            </a:r>
            <a:r>
              <a:rPr lang="en-US" sz="3765" dirty="0" smtClean="0">
                <a:solidFill>
                  <a:srgbClr val="FF0000"/>
                </a:solidFill>
              </a:rPr>
              <a:t>thin laminations </a:t>
            </a:r>
            <a:r>
              <a:rPr lang="en-US" sz="3765" dirty="0" smtClean="0"/>
              <a:t>(layers)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0986" y="5042885"/>
            <a:ext cx="2105814" cy="14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714625"/>
            <a:ext cx="22383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Regional Metamorphism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occurs over a large area associated with major mountain building events</a:t>
            </a:r>
            <a:r>
              <a:rPr lang="en-US" dirty="0" smtClean="0"/>
              <a:t>.</a:t>
            </a:r>
          </a:p>
          <a:p>
            <a:pPr lvl="1"/>
            <a:endParaRPr lang="en-US" sz="3200" dirty="0" smtClean="0"/>
          </a:p>
          <a:p>
            <a:r>
              <a:rPr lang="en-US" dirty="0" smtClean="0"/>
              <a:t>Most metamorphic rocks result from </a:t>
            </a:r>
            <a:r>
              <a:rPr lang="en-US" dirty="0" smtClean="0">
                <a:solidFill>
                  <a:srgbClr val="FF0000"/>
                </a:solidFill>
              </a:rPr>
              <a:t>regional metamorphism</a:t>
            </a:r>
            <a:r>
              <a:rPr lang="en-US" dirty="0" smtClean="0"/>
              <a:t>.</a:t>
            </a:r>
          </a:p>
          <a:p>
            <a:pPr lvl="1"/>
            <a:r>
              <a:rPr lang="en-US" sz="3200" dirty="0" smtClean="0"/>
              <a:t>Occurs over large area caused by great </a:t>
            </a:r>
            <a:r>
              <a:rPr lang="en-US" sz="3200" dirty="0" smtClean="0">
                <a:solidFill>
                  <a:srgbClr val="FF0000"/>
                </a:solidFill>
              </a:rPr>
              <a:t>temperature, pressure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deformation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metamorphism is most obvious along </a:t>
            </a:r>
            <a:r>
              <a:rPr lang="en-US" dirty="0" smtClean="0">
                <a:solidFill>
                  <a:srgbClr val="FF0000"/>
                </a:solidFill>
              </a:rPr>
              <a:t>convergent boundaries</a:t>
            </a:r>
          </a:p>
          <a:p>
            <a:endParaRPr lang="en-US" sz="3200" dirty="0" smtClean="0"/>
          </a:p>
          <a:p>
            <a:r>
              <a:rPr lang="en-US" dirty="0" smtClean="0"/>
              <a:t>Regional metamorphism can also occur at </a:t>
            </a:r>
            <a:r>
              <a:rPr lang="en-US" dirty="0" smtClean="0">
                <a:solidFill>
                  <a:srgbClr val="FF0000"/>
                </a:solidFill>
              </a:rPr>
              <a:t>divergent boundaries</a:t>
            </a:r>
            <a:r>
              <a:rPr lang="en-US" dirty="0" smtClean="0"/>
              <a:t>.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7138" y="3999558"/>
            <a:ext cx="3599662" cy="2699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 Minerals and Metamorphic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6" y="1600200"/>
            <a:ext cx="8800464" cy="5136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Certain minerals are known to form only </a:t>
            </a:r>
          </a:p>
          <a:p>
            <a:pPr>
              <a:buNone/>
            </a:pPr>
            <a:r>
              <a:rPr lang="en-US" dirty="0" smtClean="0"/>
              <a:t>within specific </a:t>
            </a:r>
            <a:r>
              <a:rPr lang="en-US" dirty="0" smtClean="0">
                <a:solidFill>
                  <a:srgbClr val="FF0000"/>
                </a:solidFill>
              </a:rPr>
              <a:t>temperature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pressure </a:t>
            </a:r>
          </a:p>
          <a:p>
            <a:pPr>
              <a:buNone/>
            </a:pPr>
            <a:r>
              <a:rPr lang="en-US" dirty="0" smtClean="0"/>
              <a:t>ranges.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sz="3200" dirty="0" smtClean="0"/>
              <a:t>These are known as </a:t>
            </a:r>
            <a:r>
              <a:rPr lang="en-US" sz="3200" dirty="0" smtClean="0">
                <a:solidFill>
                  <a:srgbClr val="FF0000"/>
                </a:solidFill>
              </a:rPr>
              <a:t>INDEX MINERALS</a:t>
            </a:r>
          </a:p>
          <a:p>
            <a:pPr lvl="1"/>
            <a:endParaRPr lang="en-US" sz="900" dirty="0" smtClean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538" y="4148756"/>
            <a:ext cx="3168002" cy="25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 Minerals and Metamorphic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46" y="1600200"/>
            <a:ext cx="8800464" cy="5136266"/>
          </a:xfrm>
        </p:spPr>
        <p:txBody>
          <a:bodyPr>
            <a:normAutofit/>
          </a:bodyPr>
          <a:lstStyle/>
          <a:p>
            <a:pPr lvl="1"/>
            <a:endParaRPr lang="en-US" sz="900" dirty="0" smtClean="0"/>
          </a:p>
          <a:p>
            <a:pPr lvl="1"/>
            <a:r>
              <a:rPr lang="en-US" sz="3200" dirty="0" smtClean="0"/>
              <a:t>The presence of index minerals allows geologists to identify </a:t>
            </a:r>
            <a:r>
              <a:rPr lang="en-US" sz="3200" dirty="0" smtClean="0">
                <a:solidFill>
                  <a:srgbClr val="FF0000"/>
                </a:solidFill>
              </a:rPr>
              <a:t>low-, intermediate-, and high-grade metamorphism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8819" y="3695133"/>
            <a:ext cx="3760746" cy="304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During metamorphism rocks are subjected </a:t>
            </a:r>
          </a:p>
          <a:p>
            <a:pPr>
              <a:buNone/>
            </a:pPr>
            <a:r>
              <a:rPr lang="en-US" dirty="0" smtClean="0"/>
              <a:t>to enough </a:t>
            </a:r>
            <a:r>
              <a:rPr lang="en-US" dirty="0" smtClean="0">
                <a:solidFill>
                  <a:srgbClr val="FF0000"/>
                </a:solidFill>
              </a:rPr>
              <a:t>heat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pressure </a:t>
            </a:r>
            <a:r>
              <a:rPr lang="en-US" dirty="0" smtClean="0"/>
              <a:t>to change their</a:t>
            </a:r>
          </a:p>
          <a:p>
            <a:pPr>
              <a:buNone/>
            </a:pPr>
            <a:r>
              <a:rPr lang="en-US" dirty="0" smtClean="0"/>
              <a:t>mineral composition, texture, or both</a:t>
            </a:r>
          </a:p>
          <a:p>
            <a:pPr>
              <a:buNone/>
            </a:pPr>
            <a:endParaRPr lang="en-US" sz="865" dirty="0" smtClean="0"/>
          </a:p>
          <a:p>
            <a:pPr>
              <a:buNone/>
            </a:pPr>
            <a:endParaRPr lang="en-US" sz="865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Therefore forming new rocks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new rocks usually do not</a:t>
            </a:r>
          </a:p>
          <a:p>
            <a:pPr lvl="1">
              <a:buNone/>
            </a:pPr>
            <a:r>
              <a:rPr lang="en-US" dirty="0" smtClean="0"/>
              <a:t> 	look like the </a:t>
            </a:r>
            <a:r>
              <a:rPr lang="en-US" dirty="0" smtClean="0">
                <a:solidFill>
                  <a:srgbClr val="FF0000"/>
                </a:solidFill>
              </a:rPr>
              <a:t>original rock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24" y="3517665"/>
            <a:ext cx="1781175" cy="136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882679"/>
            <a:ext cx="17811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 Minerals and Metamorphic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108" cy="5136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Metamorphic grade </a:t>
            </a:r>
            <a:r>
              <a:rPr lang="en-US" dirty="0" smtClean="0"/>
              <a:t>generally describes the degree to which a rock has been metamorphosed or changed.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2000" dirty="0" err="1" smtClean="0"/>
              <a:t>Chorite</a:t>
            </a:r>
            <a:r>
              <a:rPr lang="en-US" sz="2000" dirty="0" smtClean="0"/>
              <a:t> = low			Garnet = intermediate		</a:t>
            </a:r>
            <a:r>
              <a:rPr lang="en-US" sz="2000" dirty="0" err="1" smtClean="0"/>
              <a:t>Sillmanite</a:t>
            </a:r>
            <a:r>
              <a:rPr lang="en-US" sz="2000" dirty="0" smtClean="0"/>
              <a:t> = high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15224"/>
            <a:ext cx="2142308" cy="18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6295" y="4115225"/>
            <a:ext cx="2775407" cy="18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075" y="4115225"/>
            <a:ext cx="2480233" cy="185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 Minerals and Metamorphic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108" cy="5136266"/>
          </a:xfrm>
        </p:spPr>
        <p:txBody>
          <a:bodyPr>
            <a:normAutofit/>
          </a:bodyPr>
          <a:lstStyle/>
          <a:p>
            <a:r>
              <a:rPr lang="en-US" dirty="0" smtClean="0"/>
              <a:t>The presence of </a:t>
            </a:r>
            <a:r>
              <a:rPr lang="en-US" dirty="0" smtClean="0">
                <a:solidFill>
                  <a:srgbClr val="FF0000"/>
                </a:solidFill>
              </a:rPr>
              <a:t>index minerals </a:t>
            </a:r>
            <a:r>
              <a:rPr lang="en-US" dirty="0" smtClean="0"/>
              <a:t>help determine the metamorphic grade.</a:t>
            </a:r>
          </a:p>
          <a:p>
            <a:pPr lvl="1"/>
            <a:endParaRPr lang="en-US" sz="900" dirty="0" smtClean="0"/>
          </a:p>
          <a:p>
            <a:pPr lvl="1">
              <a:buNone/>
            </a:pPr>
            <a:r>
              <a:rPr lang="en-US" sz="3200" dirty="0" smtClean="0"/>
              <a:t>Ex.  	Chlorite		=		</a:t>
            </a:r>
            <a:r>
              <a:rPr lang="en-US" sz="3200" dirty="0" smtClean="0">
                <a:solidFill>
                  <a:srgbClr val="FF0000"/>
                </a:solidFill>
              </a:rPr>
              <a:t>low grade</a:t>
            </a:r>
          </a:p>
          <a:p>
            <a:pPr lvl="1">
              <a:buNone/>
            </a:pPr>
            <a:r>
              <a:rPr lang="en-US" sz="3200" dirty="0" smtClean="0"/>
              <a:t>			Garnet			=		</a:t>
            </a:r>
            <a:r>
              <a:rPr lang="en-US" sz="3200" dirty="0" smtClean="0">
                <a:solidFill>
                  <a:srgbClr val="FF0000"/>
                </a:solidFill>
              </a:rPr>
              <a:t>intermediate grade</a:t>
            </a:r>
          </a:p>
          <a:p>
            <a:pPr lvl="1">
              <a:buNone/>
            </a:pPr>
            <a:r>
              <a:rPr lang="en-US" sz="3200" dirty="0" smtClean="0"/>
              <a:t>			</a:t>
            </a:r>
            <a:r>
              <a:rPr lang="en-US" sz="3200" dirty="0" err="1" smtClean="0"/>
              <a:t>Sillmanite</a:t>
            </a:r>
            <a:r>
              <a:rPr lang="en-US" sz="3200" dirty="0" smtClean="0"/>
              <a:t>		=		</a:t>
            </a:r>
            <a:r>
              <a:rPr lang="en-US" sz="3200" dirty="0" smtClean="0">
                <a:solidFill>
                  <a:srgbClr val="FF0000"/>
                </a:solidFill>
              </a:rPr>
              <a:t>high grade</a:t>
            </a:r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Index minerals form based on the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composition </a:t>
            </a:r>
            <a:r>
              <a:rPr lang="en-US" sz="3200" dirty="0" smtClean="0"/>
              <a:t>of the parent rock.</a:t>
            </a:r>
            <a:endParaRPr lang="en-US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Metamorphic Rocks Classified?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7" y="1600200"/>
            <a:ext cx="867875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Metamorphic rocks are commonly divided into 2 groups: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Foliated Texture</a:t>
            </a:r>
            <a:r>
              <a:rPr lang="en-US" dirty="0" smtClean="0"/>
              <a:t>		2. </a:t>
            </a:r>
            <a:r>
              <a:rPr lang="en-US" dirty="0" err="1" smtClean="0">
                <a:solidFill>
                  <a:srgbClr val="FF0000"/>
                </a:solidFill>
              </a:rPr>
              <a:t>Nonfoliated</a:t>
            </a:r>
            <a:r>
              <a:rPr lang="en-US" dirty="0" smtClean="0">
                <a:solidFill>
                  <a:srgbClr val="FF0000"/>
                </a:solidFill>
              </a:rPr>
              <a:t> Texture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6363" y="3913706"/>
            <a:ext cx="5241695" cy="273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Foliated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9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Rocks that experience </a:t>
            </a:r>
            <a:r>
              <a:rPr lang="en-US" dirty="0" smtClean="0">
                <a:solidFill>
                  <a:srgbClr val="FF0000"/>
                </a:solidFill>
              </a:rPr>
              <a:t>heat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differential pressure</a:t>
            </a:r>
            <a:r>
              <a:rPr lang="en-US" dirty="0" smtClean="0"/>
              <a:t> usually develop minerals arranged in a parallel fashion.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foliated texture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size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shape </a:t>
            </a:r>
            <a:r>
              <a:rPr lang="en-US" dirty="0" smtClean="0"/>
              <a:t>of the mineral grains determines whether the foliation is fine or coarse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5895" y="2972981"/>
            <a:ext cx="1785961" cy="19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Foliated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1048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grade metamorphic rocks are finely foliated  </a:t>
            </a:r>
            <a:r>
              <a:rPr lang="en-US" dirty="0" smtClean="0"/>
              <a:t>(slate)</a:t>
            </a:r>
          </a:p>
          <a:p>
            <a:endParaRPr lang="en-US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No individual grains visible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High grade metamorphic rocks are coarsely foliated  </a:t>
            </a:r>
            <a:r>
              <a:rPr lang="en-US" dirty="0" smtClean="0"/>
              <a:t>(gneiss)</a:t>
            </a:r>
          </a:p>
          <a:p>
            <a:endParaRPr lang="en-US" dirty="0" smtClean="0"/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Individual grains very visible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Nonfoliated</a:t>
            </a:r>
            <a:r>
              <a:rPr lang="en-US" dirty="0" smtClean="0"/>
              <a:t>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some metamorphic rocks the minerals do not show any </a:t>
            </a:r>
            <a:r>
              <a:rPr lang="en-US" dirty="0" smtClean="0">
                <a:solidFill>
                  <a:srgbClr val="FF0000"/>
                </a:solidFill>
              </a:rPr>
              <a:t>specific orientation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This is a </a:t>
            </a:r>
            <a:r>
              <a:rPr lang="en-US" dirty="0" err="1" smtClean="0">
                <a:solidFill>
                  <a:srgbClr val="FF0000"/>
                </a:solidFill>
              </a:rPr>
              <a:t>nonfoliated</a:t>
            </a:r>
            <a:r>
              <a:rPr lang="en-US" dirty="0" smtClean="0">
                <a:solidFill>
                  <a:srgbClr val="FF0000"/>
                </a:solidFill>
              </a:rPr>
              <a:t> texture</a:t>
            </a:r>
          </a:p>
          <a:p>
            <a:pPr lvl="1"/>
            <a:endParaRPr lang="en-US" sz="9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8485" y="3566011"/>
            <a:ext cx="2857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Nonfoliated</a:t>
            </a:r>
            <a:r>
              <a:rPr lang="en-US" dirty="0" smtClean="0"/>
              <a:t>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smtClean="0"/>
              <a:t>Most </a:t>
            </a:r>
            <a:r>
              <a:rPr lang="en-US" sz="3200" dirty="0" err="1" smtClean="0"/>
              <a:t>nonfoliated</a:t>
            </a:r>
            <a:r>
              <a:rPr lang="en-US" sz="3200" dirty="0" smtClean="0"/>
              <a:t> metamorphic rocks form from </a:t>
            </a:r>
            <a:r>
              <a:rPr lang="en-US" sz="3200" dirty="0" smtClean="0">
                <a:solidFill>
                  <a:srgbClr val="FF0000"/>
                </a:solidFill>
              </a:rPr>
              <a:t>contact </a:t>
            </a:r>
            <a:r>
              <a:rPr lang="en-US" sz="3200" dirty="0" smtClean="0"/>
              <a:t>or </a:t>
            </a:r>
            <a:r>
              <a:rPr lang="en-US" sz="3200" dirty="0" smtClean="0">
                <a:solidFill>
                  <a:srgbClr val="FF0000"/>
                </a:solidFill>
              </a:rPr>
              <a:t>regional metamorphism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Typically the only clue metamorphism has occurred is the large grain size formed from </a:t>
            </a:r>
            <a:r>
              <a:rPr lang="en-US" sz="3200" dirty="0" err="1" smtClean="0">
                <a:solidFill>
                  <a:srgbClr val="FF0000"/>
                </a:solidFill>
              </a:rPr>
              <a:t>recrystallization</a:t>
            </a:r>
            <a:r>
              <a:rPr lang="en-US" sz="3200" dirty="0" smtClean="0"/>
              <a:t>.</a:t>
            </a:r>
          </a:p>
          <a:p>
            <a:pPr lvl="1"/>
            <a:endParaRPr lang="en-US" sz="900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Nonfoliated</a:t>
            </a:r>
            <a:r>
              <a:rPr lang="en-US" dirty="0" smtClean="0"/>
              <a:t>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6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/>
              <a:t>Nonfoliated</a:t>
            </a:r>
            <a:r>
              <a:rPr lang="en-US" sz="3600" dirty="0" smtClean="0"/>
              <a:t> metamorphic rocks usually fit into 2 types:</a:t>
            </a:r>
          </a:p>
          <a:p>
            <a:pPr>
              <a:buNone/>
            </a:pPr>
            <a:endParaRPr lang="en-US" sz="1050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Composed of mainly one 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FF0000"/>
                </a:solidFill>
              </a:rPr>
              <a:t>	mineral  </a:t>
            </a:r>
            <a:r>
              <a:rPr lang="en-US" dirty="0" smtClean="0"/>
              <a:t>(marble or quartzite)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Those with many minerals 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FF0000"/>
                </a:solidFill>
              </a:rPr>
              <a:t>	but grains are too small to be </a:t>
            </a:r>
          </a:p>
          <a:p>
            <a:pPr marL="742950" indent="-742950">
              <a:buNone/>
            </a:pPr>
            <a:r>
              <a:rPr lang="en-US" dirty="0" smtClean="0">
                <a:solidFill>
                  <a:srgbClr val="FF0000"/>
                </a:solidFill>
              </a:rPr>
              <a:t>	seen </a:t>
            </a:r>
            <a:r>
              <a:rPr lang="en-US" dirty="0" smtClean="0"/>
              <a:t>(</a:t>
            </a:r>
            <a:r>
              <a:rPr lang="en-US" dirty="0" err="1" smtClean="0"/>
              <a:t>hornfels</a:t>
            </a:r>
            <a:r>
              <a:rPr lang="en-US" dirty="0" smtClean="0"/>
              <a:t>)</a:t>
            </a:r>
          </a:p>
          <a:p>
            <a:pPr marL="1143000" lvl="1" indent="-742950">
              <a:buFont typeface="+mj-lt"/>
              <a:buAutoNum type="arabicPeriod"/>
            </a:pPr>
            <a:endParaRPr lang="en-US" sz="3200" dirty="0" smtClean="0"/>
          </a:p>
          <a:p>
            <a:pPr lvl="1"/>
            <a:endParaRPr lang="en-US" sz="9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8887" y="5179247"/>
            <a:ext cx="1829222" cy="139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8887" y="2873900"/>
            <a:ext cx="1829222" cy="162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Transformations occur </a:t>
            </a:r>
            <a:r>
              <a:rPr lang="en-US" dirty="0" smtClean="0">
                <a:solidFill>
                  <a:srgbClr val="FF0000"/>
                </a:solidFill>
              </a:rPr>
              <a:t>BELOW </a:t>
            </a:r>
            <a:r>
              <a:rPr lang="en-US" dirty="0" smtClean="0"/>
              <a:t>the melting point….otherwise it would form an igneous rock!</a:t>
            </a:r>
          </a:p>
          <a:p>
            <a:pPr>
              <a:buNone/>
            </a:pPr>
            <a:endParaRPr lang="en-US" sz="9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1503" y="3670340"/>
            <a:ext cx="2475297" cy="185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7932" y="3670341"/>
            <a:ext cx="2475606" cy="185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3670341"/>
            <a:ext cx="2442359" cy="185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Most people only recognize </a:t>
            </a:r>
            <a:r>
              <a:rPr lang="en-US" dirty="0" smtClean="0">
                <a:solidFill>
                  <a:srgbClr val="FF0000"/>
                </a:solidFill>
              </a:rPr>
              <a:t>marble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slate </a:t>
            </a:r>
          </a:p>
          <a:p>
            <a:pPr>
              <a:buNone/>
            </a:pPr>
            <a:r>
              <a:rPr lang="en-US" dirty="0" smtClean="0"/>
              <a:t>as metamorphic rocks….even though they </a:t>
            </a:r>
          </a:p>
          <a:p>
            <a:pPr>
              <a:buNone/>
            </a:pPr>
            <a:r>
              <a:rPr lang="en-US" dirty="0" smtClean="0"/>
              <a:t>surround us!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023" y="3594519"/>
            <a:ext cx="4402995" cy="297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Metamorphic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igneous </a:t>
            </a:r>
            <a:r>
              <a:rPr lang="en-US" dirty="0" smtClean="0"/>
              <a:t>rocks compose a </a:t>
            </a:r>
          </a:p>
          <a:p>
            <a:pPr>
              <a:buNone/>
            </a:pPr>
            <a:r>
              <a:rPr lang="en-US" dirty="0" smtClean="0"/>
              <a:t>large portion of the earth’s surface.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including the </a:t>
            </a:r>
            <a:r>
              <a:rPr lang="en-US" dirty="0" smtClean="0">
                <a:solidFill>
                  <a:srgbClr val="FF0000"/>
                </a:solidFill>
              </a:rPr>
              <a:t>crystalline basement</a:t>
            </a:r>
            <a:r>
              <a:rPr lang="en-US" dirty="0" smtClean="0"/>
              <a:t> rocks that underlie the sedimentary rocks at the surface.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Some of the </a:t>
            </a:r>
            <a:r>
              <a:rPr lang="en-US" dirty="0" smtClean="0">
                <a:solidFill>
                  <a:srgbClr val="FF0000"/>
                </a:solidFill>
              </a:rPr>
              <a:t>oldest rocks </a:t>
            </a:r>
            <a:r>
              <a:rPr lang="en-US" dirty="0" smtClean="0"/>
              <a:t>found on earth’s surface are metamorphic!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that means they </a:t>
            </a:r>
            <a:r>
              <a:rPr lang="en-US" dirty="0" smtClean="0">
                <a:solidFill>
                  <a:srgbClr val="FF0000"/>
                </a:solidFill>
              </a:rPr>
              <a:t>formed </a:t>
            </a:r>
            <a:r>
              <a:rPr lang="en-US" dirty="0" smtClean="0"/>
              <a:t>from even older rocks!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42" y="4878388"/>
            <a:ext cx="31051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279" y="4878388"/>
            <a:ext cx="2628901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6809" y="4878388"/>
            <a:ext cx="24193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There are 3 principle agents of metamorphism:</a:t>
            </a:r>
          </a:p>
          <a:p>
            <a:pPr>
              <a:buNone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Pressure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Fluid Activity</a:t>
            </a:r>
          </a:p>
          <a:p>
            <a:pPr marL="514350" indent="-514350">
              <a:buNone/>
            </a:pPr>
            <a:endParaRPr lang="en-US" sz="865" dirty="0" smtClean="0"/>
          </a:p>
          <a:p>
            <a:pPr marL="914400" lvl="1" indent="-514350"/>
            <a:r>
              <a:rPr lang="en-US" dirty="0" smtClean="0">
                <a:solidFill>
                  <a:srgbClr val="FF0000"/>
                </a:solidFill>
              </a:rPr>
              <a:t>Time </a:t>
            </a:r>
            <a:r>
              <a:rPr lang="en-US" dirty="0" smtClean="0"/>
              <a:t>is also important to metamorphism because chemical reactions take place at different rates.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of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During metamorphism…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sz="3200" dirty="0" smtClean="0"/>
              <a:t>The original rock was </a:t>
            </a:r>
            <a:r>
              <a:rPr lang="en-US" sz="3200" dirty="0" smtClean="0">
                <a:solidFill>
                  <a:srgbClr val="FF0000"/>
                </a:solidFill>
              </a:rPr>
              <a:t>in equilibrium with its environment.</a:t>
            </a:r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r>
              <a:rPr lang="en-US" sz="3200" dirty="0" smtClean="0"/>
              <a:t>(Meaning it was </a:t>
            </a:r>
            <a:r>
              <a:rPr lang="en-US" sz="3200" dirty="0" smtClean="0">
                <a:solidFill>
                  <a:srgbClr val="FF0000"/>
                </a:solidFill>
              </a:rPr>
              <a:t>chemically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physically </a:t>
            </a:r>
            <a:r>
              <a:rPr lang="en-US" sz="3200" dirty="0" smtClean="0"/>
              <a:t>stable under those conditions.)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1150</Words>
  <Application>Microsoft Macintosh PowerPoint</Application>
  <PresentationFormat>On-screen Show (4:3)</PresentationFormat>
  <Paragraphs>243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Metamorphism</vt:lpstr>
      <vt:lpstr>Metamorphism</vt:lpstr>
      <vt:lpstr>Metamorphism</vt:lpstr>
      <vt:lpstr>Metamorphism</vt:lpstr>
      <vt:lpstr>Metamorphism</vt:lpstr>
      <vt:lpstr>Metamorphism</vt:lpstr>
      <vt:lpstr>Metamorphism</vt:lpstr>
      <vt:lpstr>Agents of Metamorphism</vt:lpstr>
      <vt:lpstr>Agents of Metamorphism</vt:lpstr>
      <vt:lpstr>Agents of Metamorphism</vt:lpstr>
      <vt:lpstr>Heat </vt:lpstr>
      <vt:lpstr>Heat </vt:lpstr>
      <vt:lpstr>Pressure </vt:lpstr>
      <vt:lpstr>Pressure </vt:lpstr>
      <vt:lpstr>Fluid Activity</vt:lpstr>
      <vt:lpstr>Fluid Activity</vt:lpstr>
      <vt:lpstr>Types of Metamorphism </vt:lpstr>
      <vt:lpstr>Types of Metamorphism </vt:lpstr>
      <vt:lpstr>Types of Metamorphism </vt:lpstr>
      <vt:lpstr>Types of Metamorphism</vt:lpstr>
      <vt:lpstr>Types of Metamorphism</vt:lpstr>
      <vt:lpstr>Types of Metamorphism</vt:lpstr>
      <vt:lpstr>Types of Metamorphism</vt:lpstr>
      <vt:lpstr>Types of Metamorphism</vt:lpstr>
      <vt:lpstr>Types of Metamorphism</vt:lpstr>
      <vt:lpstr>Types of Metamorphism</vt:lpstr>
      <vt:lpstr>Types of Metamorphism</vt:lpstr>
      <vt:lpstr>Index Minerals and Metamorphic Grade</vt:lpstr>
      <vt:lpstr>Index Minerals and Metamorphic Grade</vt:lpstr>
      <vt:lpstr>Index Minerals and Metamorphic Grade</vt:lpstr>
      <vt:lpstr>Index Minerals and Metamorphic Grade</vt:lpstr>
      <vt:lpstr>How are Metamorphic Rocks Classified?</vt:lpstr>
      <vt:lpstr>Foliated Metamorphic Rocks</vt:lpstr>
      <vt:lpstr>Foliated Metamorphic Rocks</vt:lpstr>
      <vt:lpstr>Nonfoliated Metamorphic Rocks</vt:lpstr>
      <vt:lpstr>Nonfoliated Metamorphic Rocks</vt:lpstr>
      <vt:lpstr>Nonfoliated Metamorphic Rocks</vt:lpstr>
    </vt:vector>
  </TitlesOfParts>
  <Company>Independence Local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 and Volcanism</dc:title>
  <dc:creator>IHS ILS</dc:creator>
  <cp:lastModifiedBy>IHS ILS</cp:lastModifiedBy>
  <cp:revision>38</cp:revision>
  <cp:lastPrinted>2019-12-02T16:10:51Z</cp:lastPrinted>
  <dcterms:created xsi:type="dcterms:W3CDTF">2019-12-16T16:32:30Z</dcterms:created>
  <dcterms:modified xsi:type="dcterms:W3CDTF">2019-12-16T17:45:46Z</dcterms:modified>
</cp:coreProperties>
</file>