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notesSlides/notesSlide12.xml" ContentType="application/vnd.openxmlformats-officedocument.presentationml.notes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notesSlides/notesSlide24.xml" ContentType="application/vnd.openxmlformats-officedocument.presentationml.notesSlide+xml"/>
  <Default Extension="xml" ContentType="application/xml"/>
  <Override PartName="/ppt/slides/slide19.xml" ContentType="application/vnd.openxmlformats-officedocument.presentationml.slide+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notesSlides/notesSlide1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autoCompressPictures="0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11"/>
    <p:restoredTop sz="86418"/>
  </p:normalViewPr>
  <p:slideViewPr>
    <p:cSldViewPr snapToGrid="0" snapToObjects="1">
      <p:cViewPr varScale="1">
        <p:scale>
          <a:sx n="131" d="100"/>
          <a:sy n="131" d="100"/>
        </p:scale>
        <p:origin x="-544" y="-1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9296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9C2AC3-67CC-4C47-A9A5-AC1DAFCFFBAD}" type="datetimeFigureOut">
              <a:rPr lang="en-US" smtClean="0"/>
              <a:pPr/>
              <a:t>11/15/19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C21A2-2025-274D-8FA2-C33F57067C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933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9655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558517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24547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259384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412386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6232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93100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898276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257920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14632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544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791312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9239623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55785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868882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0719580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2637081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86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2509589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37592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71490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716002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113400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64637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87078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5033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C21A2-2025-274D-8FA2-C33F57067C3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5108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Ø"/>
              <a:defRPr/>
            </a:lvl1pPr>
            <a:lvl2pPr marL="742950" indent="-285750">
              <a:buFont typeface="Courier New" panose="02070309020205020404" pitchFamily="49" charset="0"/>
              <a:buChar char="o"/>
              <a:defRPr sz="2400"/>
            </a:lvl2pPr>
            <a:lvl3pPr marL="1143000" indent="-228600">
              <a:buFont typeface="Wingdings" pitchFamily="2" charset="2"/>
              <a:buChar char="q"/>
              <a:defRPr sz="2400"/>
            </a:lvl3pPr>
            <a:lvl4pPr marL="1600200" indent="-228600">
              <a:buFont typeface="Wingdings" pitchFamily="2" charset="2"/>
              <a:buChar char="Ø"/>
              <a:defRPr sz="2400"/>
            </a:lvl4pPr>
            <a:lvl5pPr marL="2171700" indent="-342900">
              <a:buFont typeface="Courier New" panose="02070309020205020404" pitchFamily="49" charset="0"/>
              <a:buChar char="o"/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4800" kern="1200">
          <a:solidFill>
            <a:schemeClr val="accent1"/>
          </a:solidFill>
          <a:latin typeface="Palatino" pitchFamily="2" charset="77"/>
          <a:ea typeface="Palatino" pitchFamily="2" charset="77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400" kern="1200">
          <a:solidFill>
            <a:schemeClr val="tx1">
              <a:lumMod val="75000"/>
              <a:lumOff val="25000"/>
            </a:schemeClr>
          </a:solidFill>
          <a:latin typeface="Palatino" pitchFamily="2" charset="77"/>
          <a:ea typeface="Palatino" pitchFamily="2" charset="77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kern="1200">
          <a:solidFill>
            <a:schemeClr val="tx1">
              <a:lumMod val="75000"/>
              <a:lumOff val="25000"/>
            </a:schemeClr>
          </a:solidFill>
          <a:latin typeface="Palatino" pitchFamily="2" charset="77"/>
          <a:ea typeface="Palatino" pitchFamily="2" charset="77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Palatino" pitchFamily="2" charset="77"/>
          <a:ea typeface="Palatino" pitchFamily="2" charset="77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Palatino" pitchFamily="2" charset="77"/>
          <a:ea typeface="Palatino" pitchFamily="2" charset="77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Palatino" pitchFamily="2" charset="77"/>
          <a:ea typeface="Palatino" pitchFamily="2" charset="77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BC4A2C2-DE78-3A47-908A-DBF67C8E52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Igneous Rocks &amp; Intrusive Activity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DC7E0C5-C8C5-B746-8CFF-CF8384E030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16176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Composition of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974"/>
            <a:ext cx="8596668" cy="4756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Magmas can also come from the </a:t>
            </a:r>
            <a:r>
              <a:rPr lang="en-US" dirty="0">
                <a:solidFill>
                  <a:srgbClr val="FF0000"/>
                </a:solidFill>
              </a:rPr>
              <a:t>Earth’s upper mantle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Remember this region is referred to as the </a:t>
            </a:r>
            <a:r>
              <a:rPr lang="en-US" dirty="0">
                <a:solidFill>
                  <a:srgbClr val="FF0000"/>
                </a:solidFill>
              </a:rPr>
              <a:t>Asthenosphere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It is composed of many ferromagnesian silicates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These will contain </a:t>
            </a:r>
            <a:r>
              <a:rPr lang="en-US" dirty="0">
                <a:solidFill>
                  <a:srgbClr val="FF0000"/>
                </a:solidFill>
              </a:rPr>
              <a:t>less </a:t>
            </a:r>
            <a:r>
              <a:rPr lang="en-US" dirty="0"/>
              <a:t>silicon and oxygen and </a:t>
            </a:r>
            <a:r>
              <a:rPr lang="en-US" dirty="0">
                <a:solidFill>
                  <a:srgbClr val="FF0000"/>
                </a:solidFill>
              </a:rPr>
              <a:t>more </a:t>
            </a:r>
            <a:r>
              <a:rPr lang="en-US" dirty="0"/>
              <a:t>iron and magnesium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06352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Composition of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974"/>
            <a:ext cx="8596668" cy="4756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Most magmas are composed of silica (</a:t>
            </a:r>
            <a:r>
              <a:rPr lang="en-US" dirty="0">
                <a:solidFill>
                  <a:srgbClr val="FF0000"/>
                </a:solidFill>
              </a:rPr>
              <a:t>SiO</a:t>
            </a:r>
            <a:r>
              <a:rPr lang="en-US" sz="1400" dirty="0">
                <a:solidFill>
                  <a:srgbClr val="FF0000"/>
                </a:solidFill>
              </a:rPr>
              <a:t>2</a:t>
            </a:r>
            <a:r>
              <a:rPr lang="en-US" dirty="0"/>
              <a:t>), however, the percentages of it will vary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Types of Magma:</a:t>
            </a:r>
          </a:p>
          <a:p>
            <a:pPr marL="457200" indent="-457200">
              <a:buAutoNum type="arabicPeriod"/>
            </a:pPr>
            <a:r>
              <a:rPr lang="en-US" dirty="0"/>
              <a:t>Ultramafic:  		</a:t>
            </a:r>
            <a:r>
              <a:rPr lang="en-US" dirty="0">
                <a:solidFill>
                  <a:srgbClr val="FF0000"/>
                </a:solidFill>
              </a:rPr>
              <a:t>less than 45% silica</a:t>
            </a:r>
          </a:p>
          <a:p>
            <a:pPr marL="457200" indent="-457200">
              <a:buAutoNum type="arabicPeriod"/>
            </a:pPr>
            <a:r>
              <a:rPr lang="en-US" dirty="0"/>
              <a:t>Mafic:				</a:t>
            </a:r>
            <a:r>
              <a:rPr lang="en-US" dirty="0">
                <a:solidFill>
                  <a:srgbClr val="FF0000"/>
                </a:solidFill>
              </a:rPr>
              <a:t>45-52% silica</a:t>
            </a:r>
          </a:p>
          <a:p>
            <a:pPr marL="457200" indent="-457200">
              <a:buAutoNum type="arabicPeriod"/>
            </a:pPr>
            <a:r>
              <a:rPr lang="en-US" dirty="0"/>
              <a:t>Intermediate:		</a:t>
            </a:r>
            <a:r>
              <a:rPr lang="en-US" dirty="0">
                <a:solidFill>
                  <a:srgbClr val="FF0000"/>
                </a:solidFill>
              </a:rPr>
              <a:t>53-65% </a:t>
            </a:r>
            <a:r>
              <a:rPr lang="en-US" dirty="0" err="1">
                <a:solidFill>
                  <a:srgbClr val="FF0000"/>
                </a:solidFill>
              </a:rPr>
              <a:t>silca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dirty="0"/>
              <a:t>Felsic:				</a:t>
            </a:r>
            <a:r>
              <a:rPr lang="en-US" dirty="0">
                <a:solidFill>
                  <a:srgbClr val="FF0000"/>
                </a:solidFill>
              </a:rPr>
              <a:t>more than 65% silica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3623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Composition of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225686"/>
            <a:ext cx="9468615" cy="517511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Mafic magmas are low in:		Felsic magmas are low in: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Sodium</a:t>
            </a:r>
            <a:r>
              <a:rPr lang="en-US" dirty="0"/>
              <a:t>		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sz="2000" dirty="0"/>
              <a:t> </a:t>
            </a:r>
            <a:r>
              <a:rPr lang="en-US" dirty="0">
                <a:solidFill>
                  <a:srgbClr val="FF0000"/>
                </a:solidFill>
              </a:rPr>
              <a:t>Calcium</a:t>
            </a:r>
            <a:r>
              <a:rPr lang="en-US" sz="2000" dirty="0"/>
              <a:t>	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Potassium</a:t>
            </a:r>
            <a:r>
              <a:rPr lang="en-US" dirty="0"/>
              <a:t>	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Iron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Aluminum</a:t>
            </a:r>
            <a:r>
              <a:rPr lang="en-US" dirty="0"/>
              <a:t>	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Magnesium</a:t>
            </a:r>
          </a:p>
          <a:p>
            <a:pPr marL="57150" indent="0">
              <a:buNone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Mafic magmas are rich in:		Felsic magmas are rich in: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Calcium </a:t>
            </a:r>
            <a:r>
              <a:rPr lang="en-US" dirty="0"/>
              <a:t>	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Sodium</a:t>
            </a:r>
            <a:r>
              <a:rPr lang="en-US" dirty="0"/>
              <a:t>	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Iron</a:t>
            </a:r>
            <a:r>
              <a:rPr lang="en-US" dirty="0"/>
              <a:t>			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Potassium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Magnesium</a:t>
            </a:r>
            <a:r>
              <a:rPr lang="en-US" dirty="0"/>
              <a:t>						</a:t>
            </a:r>
            <a:r>
              <a:rPr lang="en-US" sz="2000" b="1" dirty="0">
                <a:solidFill>
                  <a:schemeClr val="accent1"/>
                </a:solidFill>
              </a:rPr>
              <a:t>❑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Aluminum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3098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How Hot are Magma and Lava?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8060"/>
            <a:ext cx="9468615" cy="4902740"/>
          </a:xfrm>
        </p:spPr>
        <p:txBody>
          <a:bodyPr/>
          <a:lstStyle/>
          <a:p>
            <a:pPr marL="400050">
              <a:buFont typeface="Wingdings" pitchFamily="2" charset="2"/>
              <a:buChar char="q"/>
            </a:pPr>
            <a:r>
              <a:rPr lang="en-US" dirty="0"/>
              <a:t>Erupting lava ranges in temperature from </a:t>
            </a:r>
            <a:r>
              <a:rPr lang="en-US" dirty="0">
                <a:solidFill>
                  <a:srgbClr val="FF0000"/>
                </a:solidFill>
              </a:rPr>
              <a:t>700°C-1200°C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Magma must be hotter than lava, but </a:t>
            </a:r>
            <a:r>
              <a:rPr lang="en-US" dirty="0">
                <a:solidFill>
                  <a:srgbClr val="FF0000"/>
                </a:solidFill>
              </a:rPr>
              <a:t>no direct measurements have ever been made.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800100" lvl="1">
              <a:buFont typeface="Wingdings" pitchFamily="2" charset="2"/>
              <a:buChar char="q"/>
            </a:pPr>
            <a:r>
              <a:rPr lang="en-US" dirty="0"/>
              <a:t>Most </a:t>
            </a:r>
            <a:r>
              <a:rPr lang="en-US" dirty="0">
                <a:solidFill>
                  <a:srgbClr val="FF0000"/>
                </a:solidFill>
              </a:rPr>
              <a:t>lava temperatures </a:t>
            </a:r>
            <a:r>
              <a:rPr lang="en-US" dirty="0"/>
              <a:t>are measured at volcanoes that show little or no explosive activity</a:t>
            </a:r>
          </a:p>
          <a:p>
            <a:pPr marL="800100" lvl="1">
              <a:buFont typeface="Wingdings" pitchFamily="2" charset="2"/>
              <a:buChar char="q"/>
            </a:pPr>
            <a:endParaRPr lang="en-US" dirty="0"/>
          </a:p>
          <a:p>
            <a:pPr marL="800100" lvl="1">
              <a:buFont typeface="Wingdings" pitchFamily="2" charset="2"/>
              <a:buChar char="q"/>
            </a:pPr>
            <a:r>
              <a:rPr lang="en-US" dirty="0"/>
              <a:t>Our best data comes from </a:t>
            </a:r>
            <a:r>
              <a:rPr lang="en-US" dirty="0">
                <a:solidFill>
                  <a:srgbClr val="FF0000"/>
                </a:solidFill>
              </a:rPr>
              <a:t>mafic lava flows </a:t>
            </a:r>
            <a:r>
              <a:rPr lang="en-US" dirty="0"/>
              <a:t>in Hawaii.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780635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How Hot are Magma and Lava?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8060"/>
            <a:ext cx="9468615" cy="4902740"/>
          </a:xfrm>
        </p:spPr>
        <p:txBody>
          <a:bodyPr/>
          <a:lstStyle/>
          <a:p>
            <a:pPr marL="400050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Felsic eruptions</a:t>
            </a:r>
            <a:r>
              <a:rPr lang="en-US" dirty="0"/>
              <a:t> are much less common.  These volcanoes tend to be very explosive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Some felsic </a:t>
            </a:r>
            <a:r>
              <a:rPr lang="en-US" dirty="0">
                <a:solidFill>
                  <a:srgbClr val="FF0000"/>
                </a:solidFill>
              </a:rPr>
              <a:t>lava domes </a:t>
            </a:r>
            <a:r>
              <a:rPr lang="en-US" dirty="0"/>
              <a:t>have been measured at a distance with a pyrometer to be </a:t>
            </a:r>
            <a:r>
              <a:rPr lang="en-US" dirty="0">
                <a:solidFill>
                  <a:srgbClr val="FF0000"/>
                </a:solidFill>
              </a:rPr>
              <a:t>900°C</a:t>
            </a:r>
            <a:r>
              <a:rPr lang="en-US" dirty="0"/>
              <a:t> surface temperature.  </a:t>
            </a:r>
          </a:p>
          <a:p>
            <a:pPr marL="800100" lvl="1">
              <a:buFont typeface="Wingdings" pitchFamily="2" charset="2"/>
              <a:buChar char="q"/>
            </a:pPr>
            <a:r>
              <a:rPr lang="en-US" dirty="0"/>
              <a:t>Which means the interior is </a:t>
            </a:r>
            <a:r>
              <a:rPr lang="en-US" dirty="0">
                <a:solidFill>
                  <a:srgbClr val="FF0000"/>
                </a:solidFill>
              </a:rPr>
              <a:t>MUCH HOTTER</a:t>
            </a:r>
            <a:r>
              <a:rPr lang="en-US" dirty="0"/>
              <a:t>!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Magmas and lavas can retain heat so well they may take </a:t>
            </a:r>
            <a:r>
              <a:rPr lang="en-US" dirty="0">
                <a:solidFill>
                  <a:srgbClr val="FF0000"/>
                </a:solidFill>
              </a:rPr>
              <a:t>years </a:t>
            </a:r>
            <a:r>
              <a:rPr lang="en-US" dirty="0"/>
              <a:t>for the </a:t>
            </a:r>
            <a:r>
              <a:rPr lang="en-US" dirty="0">
                <a:solidFill>
                  <a:srgbClr val="FF0000"/>
                </a:solidFill>
              </a:rPr>
              <a:t>interiors </a:t>
            </a:r>
            <a:r>
              <a:rPr lang="en-US" dirty="0"/>
              <a:t>to completely cool.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6048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Viscosity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8060"/>
            <a:ext cx="9468615" cy="4902740"/>
          </a:xfrm>
        </p:spPr>
        <p:txBody>
          <a:bodyPr/>
          <a:lstStyle/>
          <a:p>
            <a:pPr marL="400050">
              <a:buFont typeface="Wingdings" pitchFamily="2" charset="2"/>
              <a:buChar char="q"/>
            </a:pPr>
            <a:r>
              <a:rPr lang="en-US" dirty="0"/>
              <a:t>Viscosity is the </a:t>
            </a:r>
            <a:r>
              <a:rPr lang="en-US" dirty="0">
                <a:solidFill>
                  <a:srgbClr val="FF0000"/>
                </a:solidFill>
              </a:rPr>
              <a:t>resistance of a fluid to flow</a:t>
            </a:r>
            <a:r>
              <a:rPr lang="en-US" dirty="0"/>
              <a:t>.</a:t>
            </a:r>
          </a:p>
          <a:p>
            <a:pPr marL="800100" lvl="1">
              <a:buFont typeface="Wingdings" pitchFamily="2" charset="2"/>
              <a:buChar char="q"/>
            </a:pPr>
            <a:endParaRPr lang="en-US" dirty="0"/>
          </a:p>
          <a:p>
            <a:pPr marL="800100" lvl="1">
              <a:buFont typeface="Wingdings" pitchFamily="2" charset="2"/>
              <a:buChar char="q"/>
            </a:pPr>
            <a:r>
              <a:rPr lang="en-US" dirty="0"/>
              <a:t>Fluids with </a:t>
            </a:r>
            <a:r>
              <a:rPr lang="en-US" dirty="0">
                <a:solidFill>
                  <a:srgbClr val="FF0000"/>
                </a:solidFill>
              </a:rPr>
              <a:t>low viscosity </a:t>
            </a:r>
            <a:r>
              <a:rPr lang="en-US" dirty="0"/>
              <a:t>flow easily </a:t>
            </a:r>
          </a:p>
          <a:p>
            <a:pPr marL="1657350" lvl="3"/>
            <a:r>
              <a:rPr lang="en-US" dirty="0">
                <a:solidFill>
                  <a:srgbClr val="FF0000"/>
                </a:solidFill>
              </a:rPr>
              <a:t>Water</a:t>
            </a:r>
          </a:p>
          <a:p>
            <a:pPr marL="171450" indent="0">
              <a:buNone/>
            </a:pPr>
            <a:endParaRPr lang="en-US" dirty="0"/>
          </a:p>
          <a:p>
            <a:pPr marL="914400" lvl="1">
              <a:buFont typeface="Wingdings" pitchFamily="2" charset="2"/>
              <a:buChar char="q"/>
            </a:pPr>
            <a:r>
              <a:rPr lang="en-US" dirty="0"/>
              <a:t>Fluids with </a:t>
            </a:r>
            <a:r>
              <a:rPr lang="en-US" dirty="0">
                <a:solidFill>
                  <a:srgbClr val="FF0000"/>
                </a:solidFill>
              </a:rPr>
              <a:t>high viscosity </a:t>
            </a:r>
            <a:r>
              <a:rPr lang="en-US" dirty="0"/>
              <a:t>do NOT flow easily</a:t>
            </a:r>
          </a:p>
          <a:p>
            <a:pPr marL="1771650" lvl="3"/>
            <a:r>
              <a:rPr lang="en-US" dirty="0">
                <a:solidFill>
                  <a:srgbClr val="FF0000"/>
                </a:solidFill>
              </a:rPr>
              <a:t>Honey or molasses</a:t>
            </a:r>
          </a:p>
          <a:p>
            <a:pPr marL="285750" indent="0">
              <a:buNone/>
            </a:pPr>
            <a:endParaRPr lang="en-US" dirty="0"/>
          </a:p>
          <a:p>
            <a:pPr marL="28575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113272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Viscosity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98060"/>
            <a:ext cx="10460837" cy="4902740"/>
          </a:xfrm>
        </p:spPr>
        <p:txBody>
          <a:bodyPr/>
          <a:lstStyle/>
          <a:p>
            <a:pPr marL="400050">
              <a:buFont typeface="Wingdings" pitchFamily="2" charset="2"/>
              <a:buChar char="q"/>
            </a:pPr>
            <a:r>
              <a:rPr lang="en-US" dirty="0"/>
              <a:t>Factors impacting viscosity: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Temperature		Increase Temperature 	= 	</a:t>
            </a:r>
            <a:r>
              <a:rPr lang="en-US" dirty="0">
                <a:solidFill>
                  <a:srgbClr val="FF0000"/>
                </a:solidFill>
              </a:rPr>
              <a:t>Decrease Viscosity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571500" indent="-457200">
              <a:buFont typeface="+mj-lt"/>
              <a:buAutoNum type="arabicPeriod"/>
            </a:pPr>
            <a:r>
              <a:rPr lang="en-US" dirty="0"/>
              <a:t>Silica Content		Increase SiO</a:t>
            </a:r>
            <a:r>
              <a:rPr lang="en-US" sz="1600" dirty="0"/>
              <a:t>2				</a:t>
            </a:r>
            <a:r>
              <a:rPr lang="en-US" dirty="0"/>
              <a:t>=  	</a:t>
            </a:r>
            <a:r>
              <a:rPr lang="en-US" dirty="0">
                <a:solidFill>
                  <a:srgbClr val="FF0000"/>
                </a:solidFill>
              </a:rPr>
              <a:t>Increase Viscosity</a:t>
            </a:r>
          </a:p>
          <a:p>
            <a:pPr marL="571500" indent="-457200">
              <a:buFont typeface="+mj-lt"/>
              <a:buAutoNum type="arabicPeriod"/>
            </a:pPr>
            <a:endParaRPr lang="en-US" dirty="0"/>
          </a:p>
          <a:p>
            <a:pPr marL="1828800" lvl="3" indent="-457200"/>
            <a:r>
              <a:rPr lang="en-US" dirty="0"/>
              <a:t>Mafic magmas	=	</a:t>
            </a:r>
            <a:r>
              <a:rPr lang="en-US" dirty="0">
                <a:solidFill>
                  <a:srgbClr val="FF0000"/>
                </a:solidFill>
              </a:rPr>
              <a:t>low viscosity</a:t>
            </a:r>
          </a:p>
          <a:p>
            <a:pPr marL="1828800" lvl="3" indent="-457200"/>
            <a:r>
              <a:rPr lang="en-US" dirty="0"/>
              <a:t>Felsic magmas	=	</a:t>
            </a:r>
            <a:r>
              <a:rPr lang="en-US" dirty="0">
                <a:solidFill>
                  <a:srgbClr val="FF0000"/>
                </a:solidFill>
              </a:rPr>
              <a:t>high viscosity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61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How does magma originate and 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8060"/>
            <a:ext cx="8729314" cy="4902740"/>
          </a:xfrm>
        </p:spPr>
        <p:txBody>
          <a:bodyPr/>
          <a:lstStyle/>
          <a:p>
            <a:pPr marL="57150" indent="0">
              <a:buNone/>
            </a:pPr>
            <a:r>
              <a:rPr lang="en-US" dirty="0"/>
              <a:t>Common misconception… that there is a continuous layer of molten rock beneath the surface that feeds all magmas/lavas or that they come from the molten outer core.</a:t>
            </a:r>
          </a:p>
          <a:p>
            <a:pPr marL="57150" indent="0">
              <a:buNone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Magma typically forms in the </a:t>
            </a:r>
            <a:r>
              <a:rPr lang="en-US" dirty="0">
                <a:solidFill>
                  <a:srgbClr val="FF0000"/>
                </a:solidFill>
              </a:rPr>
              <a:t>upper mantle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lower crust </a:t>
            </a:r>
            <a:r>
              <a:rPr lang="en-US" dirty="0"/>
              <a:t>and accumulates in reservoirs called </a:t>
            </a:r>
            <a:r>
              <a:rPr lang="en-US" dirty="0">
                <a:solidFill>
                  <a:srgbClr val="FF0000"/>
                </a:solidFill>
              </a:rPr>
              <a:t>MAGMA CHAMBERS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The depth and location of a magma chamber depends on the </a:t>
            </a:r>
            <a:r>
              <a:rPr lang="en-US" dirty="0">
                <a:solidFill>
                  <a:srgbClr val="FF0000"/>
                </a:solidFill>
              </a:rPr>
              <a:t>geologic location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809841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98312"/>
            <a:ext cx="8596668" cy="693906"/>
          </a:xfrm>
        </p:spPr>
        <p:txBody>
          <a:bodyPr/>
          <a:lstStyle/>
          <a:p>
            <a:pPr algn="ctr"/>
            <a:r>
              <a:rPr lang="en-US" dirty="0"/>
              <a:t>Origin of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992218"/>
            <a:ext cx="9633985" cy="5408582"/>
          </a:xfrm>
        </p:spPr>
        <p:txBody>
          <a:bodyPr/>
          <a:lstStyle/>
          <a:p>
            <a:pPr marL="400050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Magma </a:t>
            </a:r>
            <a:r>
              <a:rPr lang="en-US" dirty="0"/>
              <a:t>can form in different, specific regions.  </a:t>
            </a:r>
          </a:p>
          <a:p>
            <a:pPr marL="400050">
              <a:buFont typeface="Wingdings" pitchFamily="2" charset="2"/>
              <a:buChar char="q"/>
            </a:pPr>
            <a:r>
              <a:rPr lang="en-US" dirty="0"/>
              <a:t>The type of region typically determines the type of magmas.</a:t>
            </a:r>
          </a:p>
          <a:p>
            <a:pPr marL="400050">
              <a:buFont typeface="Wingdings" pitchFamily="2" charset="2"/>
              <a:buChar char="q"/>
            </a:pPr>
            <a:endParaRPr lang="en-US" dirty="0"/>
          </a:p>
          <a:p>
            <a:pPr marL="57150" indent="0">
              <a:buNone/>
            </a:pPr>
            <a:r>
              <a:rPr lang="en-US" u="sng" dirty="0"/>
              <a:t>Location</a:t>
            </a:r>
            <a:r>
              <a:rPr lang="en-US" dirty="0"/>
              <a:t>								</a:t>
            </a:r>
            <a:r>
              <a:rPr lang="en-US" u="sng" dirty="0"/>
              <a:t>Type of Magma</a:t>
            </a:r>
          </a:p>
          <a:p>
            <a:pPr marL="51435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Spreading Centers</a:t>
            </a:r>
            <a:r>
              <a:rPr lang="en-US" dirty="0"/>
              <a:t>				</a:t>
            </a:r>
            <a:r>
              <a:rPr lang="en-US" dirty="0">
                <a:solidFill>
                  <a:srgbClr val="FF0000"/>
                </a:solidFill>
              </a:rPr>
              <a:t>Mafic Magma</a:t>
            </a:r>
          </a:p>
          <a:p>
            <a:pPr marL="57150" indent="0">
              <a:buNone/>
            </a:pPr>
            <a:r>
              <a:rPr lang="en-US" dirty="0"/>
              <a:t>	(</a:t>
            </a:r>
            <a:r>
              <a:rPr lang="en-US" dirty="0">
                <a:solidFill>
                  <a:srgbClr val="FF0000"/>
                </a:solidFill>
              </a:rPr>
              <a:t>Divergent Boundaries</a:t>
            </a:r>
            <a:r>
              <a:rPr lang="en-US" dirty="0"/>
              <a:t>)</a:t>
            </a:r>
          </a:p>
          <a:p>
            <a:pPr marL="57150" indent="0">
              <a:buNone/>
            </a:pPr>
            <a:endParaRPr lang="en-US" dirty="0"/>
          </a:p>
          <a:p>
            <a:pPr marL="514350" indent="-457200">
              <a:buFont typeface="+mj-lt"/>
              <a:buAutoNum type="arabicPeriod" startAt="2"/>
            </a:pPr>
            <a:r>
              <a:rPr lang="en-US" dirty="0">
                <a:solidFill>
                  <a:srgbClr val="FF0000"/>
                </a:solidFill>
              </a:rPr>
              <a:t>Subduction zones</a:t>
            </a:r>
            <a:r>
              <a:rPr lang="en-US" dirty="0"/>
              <a:t>				</a:t>
            </a:r>
            <a:r>
              <a:rPr lang="en-US" dirty="0">
                <a:solidFill>
                  <a:srgbClr val="FF0000"/>
                </a:solidFill>
              </a:rPr>
              <a:t>Intermediate or Felsic Magma</a:t>
            </a:r>
          </a:p>
          <a:p>
            <a:pPr marL="57150" indent="0">
              <a:buNone/>
            </a:pPr>
            <a:r>
              <a:rPr lang="en-US" dirty="0"/>
              <a:t>	(</a:t>
            </a:r>
            <a:r>
              <a:rPr lang="en-US" dirty="0">
                <a:solidFill>
                  <a:srgbClr val="FF0000"/>
                </a:solidFill>
              </a:rPr>
              <a:t>Convergent </a:t>
            </a:r>
            <a:r>
              <a:rPr lang="en-US" dirty="0" smtClean="0">
                <a:solidFill>
                  <a:srgbClr val="FF0000"/>
                </a:solidFill>
              </a:rPr>
              <a:t>Boundaries</a:t>
            </a:r>
            <a:r>
              <a:rPr lang="en-US" dirty="0"/>
              <a:t>)</a:t>
            </a:r>
          </a:p>
          <a:p>
            <a:pPr marL="57150" indent="0">
              <a:buNone/>
            </a:pPr>
            <a:endParaRPr lang="en-US" dirty="0"/>
          </a:p>
          <a:p>
            <a:pPr marL="514350" indent="-457200">
              <a:buFont typeface="+mj-lt"/>
              <a:buAutoNum type="arabicPeriod" startAt="3"/>
            </a:pPr>
            <a:r>
              <a:rPr lang="en-US" dirty="0">
                <a:solidFill>
                  <a:srgbClr val="FF0000"/>
                </a:solidFill>
              </a:rPr>
              <a:t>Hot Spots</a:t>
            </a:r>
            <a:r>
              <a:rPr lang="en-US" dirty="0"/>
              <a:t>						</a:t>
            </a:r>
            <a:r>
              <a:rPr lang="en-US" dirty="0">
                <a:solidFill>
                  <a:srgbClr val="FF0000"/>
                </a:solidFill>
              </a:rPr>
              <a:t>Mafic Magmas</a:t>
            </a:r>
          </a:p>
          <a:p>
            <a:pPr marL="514350" indent="-457200">
              <a:buFont typeface="+mj-lt"/>
              <a:buAutoNum type="arabicPeriod" startAt="2"/>
            </a:pPr>
            <a:endParaRPr lang="en-US" dirty="0"/>
          </a:p>
          <a:p>
            <a:pPr marL="514350" indent="-457200">
              <a:buFont typeface="+mj-lt"/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3083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A4CDA8-C469-7B4A-9C78-8E6C295D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Hot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945C01-7AD9-2049-B577-5D3F07FC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A </a:t>
            </a:r>
            <a:r>
              <a:rPr lang="en-US" dirty="0">
                <a:solidFill>
                  <a:srgbClr val="FF0000"/>
                </a:solidFill>
              </a:rPr>
              <a:t>hot spot </a:t>
            </a:r>
            <a:r>
              <a:rPr lang="en-US" dirty="0"/>
              <a:t>is a </a:t>
            </a:r>
            <a:r>
              <a:rPr lang="en-US" dirty="0" smtClean="0"/>
              <a:t>localized </a:t>
            </a:r>
            <a:r>
              <a:rPr lang="en-US" dirty="0"/>
              <a:t>zone of melting below the lithosphere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When a plate moves over a hot spot </a:t>
            </a:r>
            <a:r>
              <a:rPr lang="en-US" dirty="0">
                <a:solidFill>
                  <a:srgbClr val="FF0000"/>
                </a:solidFill>
              </a:rPr>
              <a:t>volcanic islands </a:t>
            </a:r>
            <a:r>
              <a:rPr lang="en-US" dirty="0"/>
              <a:t>will typically form.</a:t>
            </a:r>
          </a:p>
          <a:p>
            <a:pPr lvl="2"/>
            <a:r>
              <a:rPr lang="en-US" dirty="0"/>
              <a:t>Ex.  </a:t>
            </a:r>
            <a:r>
              <a:rPr lang="en-US" dirty="0">
                <a:solidFill>
                  <a:srgbClr val="FF0000"/>
                </a:solidFill>
              </a:rPr>
              <a:t>Hawaii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31887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17F01BF-5C82-544E-B838-6D3A0DEAC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Intrusive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CC06153-2A7A-9049-B5D9-B7CEAAC07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Igneous rocks are made from minerals that crystallized from </a:t>
            </a:r>
            <a:r>
              <a:rPr lang="en-US" sz="2800" dirty="0">
                <a:solidFill>
                  <a:srgbClr val="FF0000"/>
                </a:solidFill>
              </a:rPr>
              <a:t>magma</a:t>
            </a:r>
            <a:r>
              <a:rPr lang="en-US" sz="2800" dirty="0"/>
              <a:t>, </a:t>
            </a:r>
            <a:r>
              <a:rPr lang="en-US" sz="2800" dirty="0">
                <a:solidFill>
                  <a:srgbClr val="FF0000"/>
                </a:solidFill>
              </a:rPr>
              <a:t>lava</a:t>
            </a:r>
            <a:r>
              <a:rPr lang="en-US" sz="2800" dirty="0"/>
              <a:t>, or </a:t>
            </a:r>
            <a:r>
              <a:rPr lang="en-US" sz="2800" dirty="0">
                <a:solidFill>
                  <a:srgbClr val="FF0000"/>
                </a:solidFill>
              </a:rPr>
              <a:t>pyroclastic materials </a:t>
            </a:r>
            <a:r>
              <a:rPr lang="en-US" sz="2800" dirty="0"/>
              <a:t>ejected from volcanic eruptions.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Magma and lava are the same except for </a:t>
            </a:r>
            <a:r>
              <a:rPr lang="en-US" sz="2800" dirty="0">
                <a:solidFill>
                  <a:srgbClr val="FF0000"/>
                </a:solidFill>
              </a:rPr>
              <a:t>location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FF0000"/>
                </a:solidFill>
              </a:rPr>
              <a:t>gas </a:t>
            </a:r>
            <a:r>
              <a:rPr lang="en-US" sz="2800" dirty="0"/>
              <a:t>content.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rgbClr val="FF0000"/>
                </a:solidFill>
              </a:rPr>
              <a:t>Lava </a:t>
            </a:r>
            <a:r>
              <a:rPr lang="en-US" sz="2800" dirty="0"/>
              <a:t>has lower gas content due to less pressure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4093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A4CDA8-C469-7B4A-9C78-8E6C295D0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Hot Spots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945C01-7AD9-2049-B577-5D3F07FC0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4110962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dirty="0"/>
              <a:t>Hot spots most likely form over a </a:t>
            </a:r>
            <a:r>
              <a:rPr lang="en-US" dirty="0">
                <a:solidFill>
                  <a:srgbClr val="FF0000"/>
                </a:solidFill>
              </a:rPr>
              <a:t>mantle plume</a:t>
            </a:r>
            <a:r>
              <a:rPr lang="en-US" dirty="0"/>
              <a:t>.</a:t>
            </a:r>
          </a:p>
          <a:p>
            <a:pPr lvl="2">
              <a:buFont typeface="Wingdings" pitchFamily="2" charset="2"/>
              <a:buChar char="Ø"/>
            </a:pPr>
            <a:r>
              <a:rPr lang="en-US" u="sng" dirty="0"/>
              <a:t>Mantle Plume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a cylindrical plume of hot mantle rock that rises from perhaps the core/mantle boundary</a:t>
            </a:r>
          </a:p>
          <a:p>
            <a:pPr marL="914400" lvl="2" indent="0">
              <a:buNone/>
            </a:pPr>
            <a:endParaRPr lang="en-US" sz="1600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Hot spot  volcanism may also account for </a:t>
            </a:r>
            <a:r>
              <a:rPr lang="en-US" dirty="0">
                <a:solidFill>
                  <a:srgbClr val="FF0000"/>
                </a:solidFill>
              </a:rPr>
              <a:t>flood basalts</a:t>
            </a:r>
            <a:r>
              <a:rPr lang="en-US" dirty="0"/>
              <a:t>.</a:t>
            </a:r>
            <a:endParaRPr lang="en-US" u="sng" dirty="0"/>
          </a:p>
          <a:p>
            <a:pPr lvl="2">
              <a:buFont typeface="Wingdings" pitchFamily="2" charset="2"/>
              <a:buChar char="Ø"/>
            </a:pPr>
            <a:r>
              <a:rPr lang="en-US" u="sng" dirty="0"/>
              <a:t>Flood basalts</a:t>
            </a:r>
            <a:r>
              <a:rPr lang="en-US" dirty="0"/>
              <a:t> – </a:t>
            </a:r>
            <a:r>
              <a:rPr lang="en-US" dirty="0">
                <a:solidFill>
                  <a:srgbClr val="FF0000"/>
                </a:solidFill>
              </a:rPr>
              <a:t>vast flat areas of overlapping lava flows on continents</a:t>
            </a:r>
            <a:endParaRPr lang="en-US" u="sng" dirty="0">
              <a:solidFill>
                <a:srgbClr val="FF0000"/>
              </a:solidFill>
            </a:endParaRP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433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5B3321-70AF-A747-B5F8-D1DC5FEF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Compositional Changes to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739A93-E3AD-9344-B68D-BD17A720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0511"/>
            <a:ext cx="9945270" cy="515565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The composition of a magma depends on the rocks from which it </a:t>
            </a:r>
            <a:r>
              <a:rPr lang="en-US" dirty="0">
                <a:solidFill>
                  <a:srgbClr val="FF0000"/>
                </a:solidFill>
              </a:rPr>
              <a:t>formed</a:t>
            </a:r>
            <a:r>
              <a:rPr lang="en-US" dirty="0"/>
              <a:t>.</a:t>
            </a:r>
            <a:endParaRPr lang="en-US" sz="1000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However, there are several factors/processes that can impact the composition after it forms:</a:t>
            </a:r>
          </a:p>
          <a:p>
            <a:pPr>
              <a:buFont typeface="Wingdings" pitchFamily="2" charset="2"/>
              <a:buChar char="q"/>
            </a:pPr>
            <a:endParaRPr lang="en-US" sz="800" dirty="0"/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Crystal Settling</a:t>
            </a:r>
            <a:r>
              <a:rPr lang="en-US" dirty="0"/>
              <a:t>		gravitational settling of minerals as they 					</a:t>
            </a:r>
            <a:r>
              <a:rPr lang="en-US" dirty="0" smtClean="0"/>
              <a:t>	crystallize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Assimilation</a:t>
            </a:r>
            <a:r>
              <a:rPr lang="en-US" dirty="0"/>
              <a:t>			magma changes composition as it rises through 						continental crust and mixes with pre-existing 					</a:t>
            </a:r>
            <a:r>
              <a:rPr lang="en-US" dirty="0" smtClean="0"/>
              <a:t>	country </a:t>
            </a:r>
            <a:r>
              <a:rPr lang="en-US" dirty="0"/>
              <a:t>rock.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Magma mixing</a:t>
            </a:r>
            <a:r>
              <a:rPr lang="en-US" dirty="0"/>
              <a:t>		different magmas come in contact and mix.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12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5B3321-70AF-A747-B5F8-D1DC5FEF9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Igneous Rock Characteristics and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739A93-E3AD-9344-B68D-BD17A720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9945270" cy="463577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Igneous Rock Textures:</a:t>
            </a:r>
          </a:p>
          <a:p>
            <a:pPr marL="0" indent="0">
              <a:buNone/>
            </a:pPr>
            <a:endParaRPr lang="en-US" sz="800" dirty="0"/>
          </a:p>
          <a:p>
            <a:pPr>
              <a:buFont typeface="Wingdings" pitchFamily="2" charset="2"/>
              <a:buChar char="q"/>
            </a:pPr>
            <a:r>
              <a:rPr lang="en-US" u="sng" dirty="0">
                <a:solidFill>
                  <a:srgbClr val="FF0000"/>
                </a:solidFill>
              </a:rPr>
              <a:t>Texture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refers to the size, shape and arrangement of the minerals in an </a:t>
            </a:r>
            <a:r>
              <a:rPr lang="en-US" dirty="0" err="1"/>
              <a:t>ingneous</a:t>
            </a:r>
            <a:r>
              <a:rPr lang="en-US" dirty="0"/>
              <a:t> rock.</a:t>
            </a:r>
          </a:p>
          <a:p>
            <a:pPr>
              <a:buFont typeface="Wingdings" pitchFamily="2" charset="2"/>
              <a:buChar char="q"/>
            </a:pPr>
            <a:endParaRPr lang="en-US" u="sng" dirty="0"/>
          </a:p>
          <a:p>
            <a:pPr lvl="1">
              <a:buFont typeface="Wingdings" pitchFamily="2" charset="2"/>
              <a:buChar char="Ø"/>
            </a:pPr>
            <a:r>
              <a:rPr lang="en-US" dirty="0">
                <a:solidFill>
                  <a:srgbClr val="FF0000"/>
                </a:solidFill>
              </a:rPr>
              <a:t>Size is the most important because it indicates the cooling history of the rock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7138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5B3321-70AF-A747-B5F8-D1DC5FEF9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444224"/>
            <a:ext cx="10373287" cy="762006"/>
          </a:xfrm>
        </p:spPr>
        <p:txBody>
          <a:bodyPr/>
          <a:lstStyle/>
          <a:p>
            <a:pPr algn="ctr"/>
            <a:r>
              <a:rPr lang="en-US" dirty="0"/>
              <a:t>Igneous Rock Characteristics and Classification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5739A93-E3AD-9344-B68D-BD17A7209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2962"/>
            <a:ext cx="9945270" cy="52432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Types of Texture: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Aphanitic	 (extrusive)	</a:t>
            </a:r>
            <a:r>
              <a:rPr lang="en-US" dirty="0">
                <a:solidFill>
                  <a:srgbClr val="FF0000"/>
                </a:solidFill>
              </a:rPr>
              <a:t>small mineral grains due to rapid cooling 						</a:t>
            </a:r>
            <a:r>
              <a:rPr lang="en-US" dirty="0" smtClean="0">
                <a:solidFill>
                  <a:srgbClr val="FF0000"/>
                </a:solidFill>
              </a:rPr>
              <a:t>	rate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Phaneritic (intrusive)	</a:t>
            </a:r>
            <a:r>
              <a:rPr lang="en-US" dirty="0">
                <a:solidFill>
                  <a:srgbClr val="FF0000"/>
                </a:solidFill>
              </a:rPr>
              <a:t>large mineral grain due to slow cooling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Porphyritic				</a:t>
            </a:r>
            <a:r>
              <a:rPr lang="en-US" dirty="0">
                <a:solidFill>
                  <a:srgbClr val="FF0000"/>
                </a:solidFill>
              </a:rPr>
              <a:t>mix of large and small </a:t>
            </a:r>
            <a:r>
              <a:rPr lang="en-US" dirty="0" smtClean="0">
                <a:solidFill>
                  <a:srgbClr val="FF0000"/>
                </a:solidFill>
              </a:rPr>
              <a:t>crystals </a:t>
            </a:r>
            <a:r>
              <a:rPr lang="en-US" dirty="0">
                <a:solidFill>
                  <a:srgbClr val="FF0000"/>
                </a:solidFill>
              </a:rPr>
              <a:t>due to 						</a:t>
            </a:r>
            <a:r>
              <a:rPr lang="en-US" dirty="0" smtClean="0">
                <a:solidFill>
                  <a:srgbClr val="FF0000"/>
                </a:solidFill>
              </a:rPr>
              <a:t>	varying </a:t>
            </a:r>
            <a:r>
              <a:rPr lang="en-US" dirty="0">
                <a:solidFill>
                  <a:srgbClr val="FF0000"/>
                </a:solidFill>
              </a:rPr>
              <a:t>cooling rates</a:t>
            </a:r>
            <a:r>
              <a:rPr lang="en-US" dirty="0"/>
              <a:t>	</a:t>
            </a:r>
          </a:p>
          <a:p>
            <a:pPr marL="400050" lvl="1" indent="0">
              <a:buNone/>
            </a:pPr>
            <a:r>
              <a:rPr lang="en-US" dirty="0"/>
              <a:t>					</a:t>
            </a:r>
            <a:r>
              <a:rPr lang="en-US" sz="2000" dirty="0">
                <a:solidFill>
                  <a:schemeClr val="tx1"/>
                </a:solidFill>
              </a:rPr>
              <a:t>✹Larger crystals 	= 	</a:t>
            </a:r>
            <a:r>
              <a:rPr lang="en-US" sz="2000" dirty="0">
                <a:solidFill>
                  <a:srgbClr val="FF0000"/>
                </a:solidFill>
              </a:rPr>
              <a:t>phenocrysts</a:t>
            </a:r>
          </a:p>
          <a:p>
            <a:pPr marL="400050" lvl="1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				✹smaller crystals 	= 	</a:t>
            </a:r>
            <a:r>
              <a:rPr lang="en-US" sz="2000" dirty="0">
                <a:solidFill>
                  <a:srgbClr val="FF0000"/>
                </a:solidFill>
              </a:rPr>
              <a:t>groundmass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Natural glass				</a:t>
            </a:r>
            <a:r>
              <a:rPr lang="en-US" dirty="0">
                <a:solidFill>
                  <a:srgbClr val="FF0000"/>
                </a:solidFill>
              </a:rPr>
              <a:t>when magma/lava cools so fast no minerals 							have time to crystallize</a:t>
            </a:r>
            <a:r>
              <a:rPr lang="en-US" dirty="0"/>
              <a:t>	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Vesicular					</a:t>
            </a:r>
            <a:r>
              <a:rPr lang="en-US" dirty="0">
                <a:solidFill>
                  <a:srgbClr val="FF0000"/>
                </a:solidFill>
              </a:rPr>
              <a:t>when lava cools quickly and traps gases 						</a:t>
            </a:r>
            <a:r>
              <a:rPr lang="en-US" dirty="0" smtClean="0">
                <a:solidFill>
                  <a:srgbClr val="FF0000"/>
                </a:solidFill>
              </a:rPr>
              <a:t>	forming </a:t>
            </a:r>
            <a:r>
              <a:rPr lang="en-US" dirty="0">
                <a:solidFill>
                  <a:srgbClr val="FF0000"/>
                </a:solidFill>
              </a:rPr>
              <a:t>small holes in the rock</a:t>
            </a:r>
            <a:r>
              <a:rPr lang="en-US" dirty="0"/>
              <a:t>		</a:t>
            </a:r>
          </a:p>
          <a:p>
            <a:pPr marL="0" indent="0">
              <a:buNone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9011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F47048-5FCB-144A-94B3-3983AF01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545"/>
          </a:xfrm>
        </p:spPr>
        <p:txBody>
          <a:bodyPr/>
          <a:lstStyle/>
          <a:p>
            <a:pPr algn="ctr"/>
            <a:r>
              <a:rPr lang="en-US" dirty="0"/>
              <a:t>Classifying Igneous Rocks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7308E9-9411-9241-B94D-61B9BD300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877"/>
            <a:ext cx="8596668" cy="4931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Geologists use texture and composition to </a:t>
            </a:r>
            <a:r>
              <a:rPr lang="en-US" dirty="0">
                <a:solidFill>
                  <a:srgbClr val="FF0000"/>
                </a:solidFill>
              </a:rPr>
              <a:t>classify </a:t>
            </a:r>
            <a:r>
              <a:rPr lang="en-US" dirty="0"/>
              <a:t>most igneous rocks.</a:t>
            </a:r>
          </a:p>
          <a:p>
            <a:pPr marL="0" indent="0">
              <a:buNone/>
            </a:pPr>
            <a:endParaRPr lang="en-US" sz="800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Igneous rocks are usually classified in pairs based off the same composition but </a:t>
            </a:r>
            <a:r>
              <a:rPr lang="en-US" dirty="0" smtClean="0"/>
              <a:t>differing </a:t>
            </a:r>
            <a:r>
              <a:rPr lang="en-US" dirty="0"/>
              <a:t>cooling rates/textures.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000" dirty="0"/>
              <a:t>Ex:		Felsic:						Mafic:</a:t>
            </a:r>
          </a:p>
          <a:p>
            <a:pPr marL="0" indent="0">
              <a:buNone/>
            </a:pPr>
            <a:r>
              <a:rPr lang="en-US" sz="2000" dirty="0"/>
              <a:t>			</a:t>
            </a:r>
            <a:r>
              <a:rPr lang="en-US" sz="2000" dirty="0">
                <a:solidFill>
                  <a:srgbClr val="FF0000"/>
                </a:solidFill>
              </a:rPr>
              <a:t>granite (intrusive)			gabbro (intrusive)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		rhyolite (extrusive)			basalt (extrusive)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sz="2000" dirty="0"/>
              <a:t>- each are compositional pairs with opposite textures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137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F47048-5FCB-144A-94B3-3983AF01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42545"/>
          </a:xfrm>
        </p:spPr>
        <p:txBody>
          <a:bodyPr/>
          <a:lstStyle/>
          <a:p>
            <a:pPr algn="ctr"/>
            <a:r>
              <a:rPr lang="en-US" dirty="0"/>
              <a:t>Intrusive Igneous 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7308E9-9411-9241-B94D-61B9BD300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8877"/>
            <a:ext cx="8768223" cy="49319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Intrusive igneous formations can only be studied </a:t>
            </a:r>
            <a:r>
              <a:rPr lang="en-US" dirty="0">
                <a:solidFill>
                  <a:srgbClr val="FF0000"/>
                </a:solidFill>
              </a:rPr>
              <a:t>indirectly </a:t>
            </a:r>
            <a:r>
              <a:rPr lang="en-US" dirty="0"/>
              <a:t>due to where they form.  (inside the earth)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u="sng" dirty="0"/>
              <a:t>Types of Intrusive Formations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u="sng" dirty="0">
                <a:solidFill>
                  <a:srgbClr val="FF0000"/>
                </a:solidFill>
              </a:rPr>
              <a:t>Plutons</a:t>
            </a:r>
            <a:r>
              <a:rPr lang="en-US" u="sng" dirty="0"/>
              <a:t>:</a:t>
            </a:r>
            <a:r>
              <a:rPr lang="en-US" dirty="0"/>
              <a:t>		an intrusive igneous body that forms when 					magma cools and crystallizes.</a:t>
            </a:r>
          </a:p>
          <a:p>
            <a:pPr marL="457200" indent="-457200">
              <a:buFont typeface="+mj-lt"/>
              <a:buAutoNum type="arabicPeriod"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					-  	can only be studied when they are uplifted 						to the surface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u="sng" dirty="0"/>
              <a:t>Dike</a:t>
            </a: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a sheet-like igneous intrusion that is</a:t>
            </a:r>
            <a:r>
              <a:rPr lang="en-US" dirty="0" smtClean="0">
                <a:solidFill>
                  <a:srgbClr val="FF0000"/>
                </a:solidFill>
              </a:rPr>
              <a:t> cross cuts 	</a:t>
            </a: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>
                <a:solidFill>
                  <a:srgbClr val="FF0000"/>
                </a:solidFill>
              </a:rPr>
              <a:t>	</a:t>
            </a:r>
            <a:r>
              <a:rPr lang="en-US" smtClean="0">
                <a:solidFill>
                  <a:srgbClr val="FF0000"/>
                </a:solidFill>
              </a:rPr>
              <a:t>	the </a:t>
            </a:r>
            <a:r>
              <a:rPr lang="en-US" dirty="0">
                <a:solidFill>
                  <a:srgbClr val="FF0000"/>
                </a:solidFill>
              </a:rPr>
              <a:t>country rock. (vertically or diagonally)</a:t>
            </a:r>
            <a:endParaRPr lang="en-US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488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F47048-5FCB-144A-94B3-3983AF01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3055"/>
            <a:ext cx="8596668" cy="742545"/>
          </a:xfrm>
        </p:spPr>
        <p:txBody>
          <a:bodyPr/>
          <a:lstStyle/>
          <a:p>
            <a:pPr algn="ctr"/>
            <a:r>
              <a:rPr lang="en-US" dirty="0"/>
              <a:t>Intrusive Igneous 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7308E9-9411-9241-B94D-61B9BD300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97422"/>
            <a:ext cx="8596668" cy="4212076"/>
          </a:xfrm>
        </p:spPr>
        <p:txBody>
          <a:bodyPr anchor="t"/>
          <a:lstStyle/>
          <a:p>
            <a:pPr marL="457200" indent="-457200">
              <a:buFont typeface="+mj-lt"/>
              <a:buAutoNum type="arabicPeriod" startAt="3"/>
            </a:pPr>
            <a:r>
              <a:rPr lang="en-US" u="sng" dirty="0"/>
              <a:t>Sill</a:t>
            </a:r>
            <a:r>
              <a:rPr lang="en-US" dirty="0"/>
              <a:t>					</a:t>
            </a:r>
            <a:r>
              <a:rPr lang="en-US" dirty="0">
                <a:solidFill>
                  <a:srgbClr val="FF0000"/>
                </a:solidFill>
              </a:rPr>
              <a:t>a sheet-like igneous intrusion that is 				</a:t>
            </a:r>
            <a:r>
              <a:rPr lang="en-US" dirty="0" smtClean="0">
                <a:solidFill>
                  <a:srgbClr val="FF0000"/>
                </a:solidFill>
              </a:rPr>
              <a:t>	parallel </a:t>
            </a:r>
            <a:r>
              <a:rPr lang="en-US" dirty="0">
                <a:solidFill>
                  <a:srgbClr val="FF0000"/>
                </a:solidFill>
              </a:rPr>
              <a:t>to the country rock</a:t>
            </a:r>
          </a:p>
          <a:p>
            <a:pPr marL="228600" indent="-228600">
              <a:buFont typeface="+mj-lt"/>
              <a:buAutoNum type="arabicPeriod" startAt="3"/>
            </a:pPr>
            <a:endParaRPr lang="en-US" sz="800" dirty="0"/>
          </a:p>
          <a:p>
            <a:pPr marL="228600" indent="-228600">
              <a:buFont typeface="+mj-lt"/>
              <a:buAutoNum type="arabicPeriod" startAt="3"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</a:pPr>
            <a:r>
              <a:rPr lang="en-US" u="sng" dirty="0">
                <a:solidFill>
                  <a:srgbClr val="FF0000"/>
                </a:solidFill>
              </a:rPr>
              <a:t>Volcanic </a:t>
            </a:r>
            <a:r>
              <a:rPr lang="en-US" u="sng" dirty="0" smtClean="0">
                <a:solidFill>
                  <a:srgbClr val="FF0000"/>
                </a:solidFill>
              </a:rPr>
              <a:t>Pipe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dirty="0" smtClean="0"/>
              <a:t>	the </a:t>
            </a:r>
            <a:r>
              <a:rPr lang="en-US" dirty="0"/>
              <a:t>cylindrical tube in the middle of a 				</a:t>
            </a:r>
            <a:r>
              <a:rPr lang="en-US" dirty="0" smtClean="0"/>
              <a:t>	volcano </a:t>
            </a:r>
            <a:r>
              <a:rPr lang="en-US" dirty="0"/>
              <a:t>to a magma chamber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 startAt="5"/>
            </a:pPr>
            <a:r>
              <a:rPr lang="en-US" u="sng" dirty="0">
                <a:solidFill>
                  <a:srgbClr val="FF0000"/>
                </a:solidFill>
              </a:rPr>
              <a:t>Volcanic Neck</a:t>
            </a:r>
            <a:r>
              <a:rPr lang="en-US" dirty="0"/>
              <a:t>	hardened magma left over after a 		</a:t>
            </a:r>
            <a:r>
              <a:rPr lang="en-US" dirty="0" smtClean="0"/>
              <a:t>	</a:t>
            </a:r>
          </a:p>
          <a:p>
            <a:pPr marL="457200" indent="-457200">
              <a:buNone/>
            </a:pPr>
            <a:r>
              <a:rPr lang="en-US" dirty="0" smtClean="0"/>
              <a:t>						volcanic pipe </a:t>
            </a:r>
            <a:r>
              <a:rPr lang="en-US" dirty="0"/>
              <a:t>erodes away	</a:t>
            </a:r>
          </a:p>
          <a:p>
            <a:pPr marL="457200" indent="-457200">
              <a:buFont typeface="+mj-lt"/>
              <a:buAutoNum type="arabicPeriod" startAt="5"/>
            </a:pPr>
            <a:endParaRPr lang="en-US" sz="800" dirty="0"/>
          </a:p>
          <a:p>
            <a:pPr marL="0" indent="0">
              <a:buNone/>
            </a:pPr>
            <a:endParaRPr lang="en-US" u="sng" dirty="0"/>
          </a:p>
          <a:p>
            <a:pPr marL="457200" indent="-457200">
              <a:buFont typeface="+mj-lt"/>
              <a:buAutoNum type="arabicPeriod" startAt="5"/>
            </a:pPr>
            <a:endParaRPr lang="en-US" u="sn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8088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F47048-5FCB-144A-94B3-3983AF018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48502"/>
            <a:ext cx="8596668" cy="742545"/>
          </a:xfrm>
        </p:spPr>
        <p:txBody>
          <a:bodyPr/>
          <a:lstStyle/>
          <a:p>
            <a:pPr algn="ctr"/>
            <a:r>
              <a:rPr lang="en-US" dirty="0"/>
              <a:t>Intrusive Igneous Formations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07308E9-9411-9241-B94D-61B9BD300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5881"/>
            <a:ext cx="8596668" cy="48151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 startAt="6"/>
            </a:pPr>
            <a:r>
              <a:rPr lang="en-US" u="sng" dirty="0">
                <a:solidFill>
                  <a:srgbClr val="FF0000"/>
                </a:solidFill>
              </a:rPr>
              <a:t>Batholith</a:t>
            </a:r>
            <a:r>
              <a:rPr lang="en-US" dirty="0"/>
              <a:t>			irregularly shaped igneous intrusion 				</a:t>
            </a:r>
            <a:r>
              <a:rPr lang="en-US" dirty="0" smtClean="0"/>
              <a:t>	most </a:t>
            </a:r>
            <a:r>
              <a:rPr lang="en-US" dirty="0"/>
              <a:t>likely formed from </a:t>
            </a:r>
            <a:r>
              <a:rPr lang="en-US" dirty="0" smtClean="0"/>
              <a:t>magma</a:t>
            </a:r>
          </a:p>
          <a:p>
            <a:pPr marL="457200" indent="-457200">
              <a:buNone/>
            </a:pPr>
            <a:r>
              <a:rPr lang="en-US" dirty="0" smtClean="0"/>
              <a:t>				 </a:t>
            </a:r>
            <a:r>
              <a:rPr lang="en-US" dirty="0"/>
              <a:t>	</a:t>
            </a:r>
            <a:r>
              <a:rPr lang="en-US" dirty="0" smtClean="0"/>
              <a:t>	forcefully </a:t>
            </a:r>
            <a:r>
              <a:rPr lang="en-US" dirty="0"/>
              <a:t>moving into country rock.</a:t>
            </a:r>
          </a:p>
          <a:p>
            <a:pPr marL="0" indent="0">
              <a:buNone/>
            </a:pPr>
            <a:r>
              <a:rPr lang="en-US" dirty="0"/>
              <a:t>						- </a:t>
            </a:r>
            <a:r>
              <a:rPr lang="en-US" dirty="0">
                <a:solidFill>
                  <a:srgbClr val="FF0000"/>
                </a:solidFill>
              </a:rPr>
              <a:t>greater than 100km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</a:p>
          <a:p>
            <a:pPr marL="0" indent="0">
              <a:buNone/>
            </a:pPr>
            <a:r>
              <a:rPr lang="en-US" dirty="0"/>
              <a:t>						- largest of all igneous intrusions</a:t>
            </a:r>
          </a:p>
          <a:p>
            <a:pPr marL="0" indent="0">
              <a:buNone/>
            </a:pPr>
            <a:endParaRPr lang="en-US" sz="800" dirty="0"/>
          </a:p>
          <a:p>
            <a:pPr marL="457200" indent="-457200">
              <a:buFont typeface="+mj-lt"/>
              <a:buAutoNum type="arabicPeriod" startAt="7"/>
            </a:pPr>
            <a:r>
              <a:rPr lang="en-US" u="sng" dirty="0">
                <a:solidFill>
                  <a:srgbClr val="FF0000"/>
                </a:solidFill>
              </a:rPr>
              <a:t>Stock</a:t>
            </a:r>
            <a:r>
              <a:rPr lang="en-US" dirty="0"/>
              <a:t>				similar to a batholith but </a:t>
            </a:r>
            <a:r>
              <a:rPr lang="en-US" dirty="0">
                <a:solidFill>
                  <a:srgbClr val="FF0000"/>
                </a:solidFill>
              </a:rPr>
              <a:t>less than 100km</a:t>
            </a:r>
            <a:r>
              <a:rPr lang="en-US" sz="2000" baseline="30000" dirty="0">
                <a:solidFill>
                  <a:srgbClr val="FF0000"/>
                </a:solidFill>
              </a:rPr>
              <a:t>2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 startAt="7"/>
            </a:pPr>
            <a:endParaRPr lang="en-US" dirty="0"/>
          </a:p>
          <a:p>
            <a:pPr marL="457200" indent="-457200">
              <a:buFont typeface="+mj-lt"/>
              <a:buAutoNum type="arabicPeriod" startAt="7"/>
            </a:pPr>
            <a:r>
              <a:rPr lang="en-US" u="sng" dirty="0">
                <a:solidFill>
                  <a:srgbClr val="FF0000"/>
                </a:solidFill>
              </a:rPr>
              <a:t>Laccolith</a:t>
            </a:r>
            <a:r>
              <a:rPr lang="en-US" dirty="0"/>
              <a:t>			a mushroom shaped igneous intrusion, 						flat bottom and curved top</a:t>
            </a:r>
            <a:endParaRPr lang="en-US" u="sng" dirty="0"/>
          </a:p>
          <a:p>
            <a:pPr marL="457200" indent="-457200">
              <a:buFont typeface="+mj-lt"/>
              <a:buAutoNum type="arabicPeriod" startAt="7"/>
            </a:pPr>
            <a:endParaRPr lang="en-US" u="sng" baseline="30000" dirty="0"/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 startAt="5"/>
            </a:pPr>
            <a:endParaRPr lang="en-US" u="sng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21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34027D1-1C90-D748-BBAD-9A0BB425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05312"/>
            <a:ext cx="8596668" cy="742552"/>
          </a:xfrm>
        </p:spPr>
        <p:txBody>
          <a:bodyPr/>
          <a:lstStyle/>
          <a:p>
            <a:r>
              <a:rPr lang="en-US" dirty="0"/>
              <a:t>Intrusive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E2E8B1D-1C50-BB48-834C-B6E10A76E3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29966"/>
            <a:ext cx="8596668" cy="506811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Volcanism is </a:t>
            </a:r>
            <a:r>
              <a:rPr lang="en-US" dirty="0">
                <a:solidFill>
                  <a:srgbClr val="FF0000"/>
                </a:solidFill>
              </a:rPr>
              <a:t>an observable phenomenon associated with igneous rock formation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Most magma never reaches the </a:t>
            </a:r>
            <a:r>
              <a:rPr lang="en-US" dirty="0">
                <a:solidFill>
                  <a:srgbClr val="FF0000"/>
                </a:solidFill>
              </a:rPr>
              <a:t>surface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It cools and </a:t>
            </a:r>
            <a:r>
              <a:rPr lang="en-US" dirty="0">
                <a:solidFill>
                  <a:srgbClr val="FF0000"/>
                </a:solidFill>
              </a:rPr>
              <a:t>crystallizes </a:t>
            </a:r>
            <a:r>
              <a:rPr lang="en-US" dirty="0"/>
              <a:t>underground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This is called </a:t>
            </a:r>
            <a:r>
              <a:rPr lang="en-US" i="1" dirty="0">
                <a:solidFill>
                  <a:srgbClr val="FF0000"/>
                </a:solidFill>
              </a:rPr>
              <a:t>intrusive igneous activity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i="1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Intrusive igneous activity will form several different structures (known as </a:t>
            </a:r>
            <a:r>
              <a:rPr lang="en-US" dirty="0">
                <a:solidFill>
                  <a:srgbClr val="FF0000"/>
                </a:solidFill>
              </a:rPr>
              <a:t>plutons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008970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B2D29F4-5B15-7C48-8340-BA8912DA2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Intrusive Igneous Activity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7BC9C18-CDA1-1941-9247-F390EED68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Volcanism and pluton formation are </a:t>
            </a:r>
            <a:r>
              <a:rPr lang="en-US" dirty="0">
                <a:solidFill>
                  <a:srgbClr val="FF0000"/>
                </a:solidFill>
              </a:rPr>
              <a:t>related</a:t>
            </a:r>
          </a:p>
          <a:p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Both involve </a:t>
            </a:r>
            <a:r>
              <a:rPr lang="en-US" dirty="0">
                <a:solidFill>
                  <a:srgbClr val="FF0000"/>
                </a:solidFill>
              </a:rPr>
              <a:t>movement </a:t>
            </a:r>
            <a:r>
              <a:rPr lang="en-US" dirty="0"/>
              <a:t>of magma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Only some magma reaches the </a:t>
            </a:r>
            <a:r>
              <a:rPr lang="en-US" dirty="0">
                <a:solidFill>
                  <a:srgbClr val="FF0000"/>
                </a:solidFill>
              </a:rPr>
              <a:t>surface</a:t>
            </a:r>
          </a:p>
          <a:p>
            <a:pPr lvl="1">
              <a:buFont typeface="Wingdings" pitchFamily="2" charset="2"/>
              <a:buChar char="q"/>
            </a:pPr>
            <a:endParaRPr lang="en-US" dirty="0"/>
          </a:p>
          <a:p>
            <a:pPr lvl="1">
              <a:buFont typeface="Wingdings" pitchFamily="2" charset="2"/>
              <a:buChar char="q"/>
            </a:pPr>
            <a:r>
              <a:rPr lang="en-US" dirty="0"/>
              <a:t>Plutons are found </a:t>
            </a:r>
            <a:r>
              <a:rPr lang="en-US" dirty="0">
                <a:solidFill>
                  <a:srgbClr val="FF0000"/>
                </a:solidFill>
              </a:rPr>
              <a:t>under </a:t>
            </a:r>
            <a:r>
              <a:rPr lang="en-US" dirty="0"/>
              <a:t>areas of volcanism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32840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2C372AA-0CBC-8944-81BC-451AA0B84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Intrusive Igneous Activity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E9CABE7-6120-394D-9C33-D306EBD00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96503"/>
            <a:ext cx="8596668" cy="4844860"/>
          </a:xfrm>
        </p:spPr>
        <p:txBody>
          <a:bodyPr>
            <a:normAutofit fontScale="92500"/>
          </a:bodyPr>
          <a:lstStyle/>
          <a:p>
            <a:r>
              <a:rPr lang="en-US" sz="2600" dirty="0"/>
              <a:t>It’s important to study igneous rocks and </a:t>
            </a:r>
            <a:r>
              <a:rPr lang="en-US" sz="2600" dirty="0">
                <a:solidFill>
                  <a:srgbClr val="FF0000"/>
                </a:solidFill>
              </a:rPr>
              <a:t>plutons </a:t>
            </a:r>
            <a:r>
              <a:rPr lang="en-US" sz="2600" dirty="0"/>
              <a:t>because these rocks form parts of continents and all oceanic crust.</a:t>
            </a:r>
          </a:p>
          <a:p>
            <a:endParaRPr lang="en-US" sz="2600" dirty="0"/>
          </a:p>
          <a:p>
            <a:pPr lvl="1"/>
            <a:r>
              <a:rPr lang="en-US" sz="2600" dirty="0"/>
              <a:t>Most plutons and </a:t>
            </a:r>
            <a:r>
              <a:rPr lang="en-US" sz="2600" dirty="0" smtClean="0"/>
              <a:t>volcanoes </a:t>
            </a:r>
            <a:r>
              <a:rPr lang="en-US" sz="2600" dirty="0"/>
              <a:t>are found at or near </a:t>
            </a:r>
            <a:r>
              <a:rPr lang="en-US" sz="2600" dirty="0">
                <a:solidFill>
                  <a:srgbClr val="FF0000"/>
                </a:solidFill>
              </a:rPr>
              <a:t>divergent</a:t>
            </a:r>
            <a:r>
              <a:rPr lang="en-US" sz="2600" dirty="0"/>
              <a:t> or </a:t>
            </a:r>
            <a:r>
              <a:rPr lang="en-US" sz="2600" dirty="0">
                <a:solidFill>
                  <a:srgbClr val="FF0000"/>
                </a:solidFill>
              </a:rPr>
              <a:t>convergent </a:t>
            </a:r>
            <a:r>
              <a:rPr lang="en-US" sz="2600" dirty="0"/>
              <a:t>plate boundaries</a:t>
            </a:r>
          </a:p>
          <a:p>
            <a:pPr marL="457200" lvl="1" indent="0">
              <a:buNone/>
            </a:pPr>
            <a:endParaRPr lang="en-US" sz="2600" dirty="0"/>
          </a:p>
          <a:p>
            <a:pPr lvl="1"/>
            <a:r>
              <a:rPr lang="en-US" sz="2600" dirty="0"/>
              <a:t>When large plutons form…</a:t>
            </a:r>
            <a:r>
              <a:rPr lang="en-US" sz="2600" dirty="0">
                <a:solidFill>
                  <a:srgbClr val="FF0000"/>
                </a:solidFill>
              </a:rPr>
              <a:t>fluids are released</a:t>
            </a:r>
            <a:r>
              <a:rPr lang="en-US" sz="2600" dirty="0"/>
              <a:t>.</a:t>
            </a:r>
          </a:p>
          <a:p>
            <a:pPr lvl="1"/>
            <a:endParaRPr lang="en-US" sz="2600" dirty="0"/>
          </a:p>
          <a:p>
            <a:pPr lvl="2"/>
            <a:r>
              <a:rPr lang="en-US" sz="2600" dirty="0"/>
              <a:t>They flow away following </a:t>
            </a:r>
            <a:r>
              <a:rPr lang="en-US" sz="2600" dirty="0">
                <a:solidFill>
                  <a:srgbClr val="FF0000"/>
                </a:solidFill>
              </a:rPr>
              <a:t>cracks </a:t>
            </a:r>
            <a:r>
              <a:rPr lang="en-US" sz="2600" dirty="0"/>
              <a:t>and </a:t>
            </a:r>
            <a:r>
              <a:rPr lang="en-US" sz="2600" dirty="0">
                <a:solidFill>
                  <a:srgbClr val="FF0000"/>
                </a:solidFill>
              </a:rPr>
              <a:t>crevasses </a:t>
            </a:r>
            <a:r>
              <a:rPr lang="en-US" sz="2600" dirty="0"/>
              <a:t>in adjacent rocks and usually form mineral deposits.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9932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Properties and Behavior of </a:t>
            </a:r>
            <a:br>
              <a:rPr lang="en-US" dirty="0"/>
            </a:br>
            <a:r>
              <a:rPr lang="en-US" dirty="0"/>
              <a:t>Magma and Lava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1796"/>
            <a:ext cx="8596668" cy="467900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Magma </a:t>
            </a:r>
            <a:r>
              <a:rPr lang="en-US" dirty="0"/>
              <a:t>is less dense than the rock it forms.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So it </a:t>
            </a:r>
            <a:r>
              <a:rPr lang="en-US" dirty="0">
                <a:solidFill>
                  <a:srgbClr val="FF0000"/>
                </a:solidFill>
              </a:rPr>
              <a:t>rises </a:t>
            </a:r>
            <a:r>
              <a:rPr lang="en-US" dirty="0"/>
              <a:t>towards the surface</a:t>
            </a:r>
          </a:p>
          <a:p>
            <a:pPr>
              <a:buFont typeface="Wingdings" pitchFamily="2" charset="2"/>
              <a:buChar char="q"/>
            </a:pPr>
            <a:r>
              <a:rPr lang="en-US" dirty="0"/>
              <a:t>However much of it </a:t>
            </a:r>
            <a:r>
              <a:rPr lang="en-US" dirty="0">
                <a:solidFill>
                  <a:srgbClr val="FF0000"/>
                </a:solidFill>
              </a:rPr>
              <a:t>solidifies </a:t>
            </a:r>
            <a:r>
              <a:rPr lang="en-US" dirty="0"/>
              <a:t>deep </a:t>
            </a:r>
            <a:r>
              <a:rPr lang="en-US" dirty="0" smtClean="0"/>
              <a:t>underground</a:t>
            </a:r>
          </a:p>
          <a:p>
            <a:pPr lvl="1"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</a:rPr>
              <a:t>Forming plutons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Magma that does reach the surface usually does so in the form of a </a:t>
            </a:r>
            <a:r>
              <a:rPr lang="en-US" dirty="0">
                <a:solidFill>
                  <a:srgbClr val="FF0000"/>
                </a:solidFill>
              </a:rPr>
              <a:t>lava flow</a:t>
            </a:r>
          </a:p>
          <a:p>
            <a:pPr lvl="1">
              <a:buFont typeface="Wingdings" pitchFamily="2" charset="2"/>
              <a:buChar char="q"/>
            </a:pPr>
            <a:r>
              <a:rPr lang="en-US" dirty="0"/>
              <a:t>If the magma is forcefully ejected into the atmosphere it is called </a:t>
            </a:r>
            <a:r>
              <a:rPr lang="en-US" dirty="0">
                <a:solidFill>
                  <a:srgbClr val="FF0000"/>
                </a:solidFill>
              </a:rPr>
              <a:t>pyroclastic material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05025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Properties and Behavior of </a:t>
            </a:r>
            <a:br>
              <a:rPr lang="en-US" dirty="0"/>
            </a:br>
            <a:r>
              <a:rPr lang="en-US" dirty="0"/>
              <a:t>Magma and Lava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95728"/>
            <a:ext cx="8596668" cy="41050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All </a:t>
            </a:r>
            <a:r>
              <a:rPr lang="en-US" dirty="0">
                <a:solidFill>
                  <a:srgbClr val="FF0000"/>
                </a:solidFill>
              </a:rPr>
              <a:t>igneous rocks </a:t>
            </a:r>
            <a:r>
              <a:rPr lang="en-US" dirty="0"/>
              <a:t>are ultimately derived from magmas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There are 2 different processes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Magma or lava cools to form rocks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Pyroclastic materials consolidate to form rocks</a:t>
            </a:r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4635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Properties and Behavior of </a:t>
            </a:r>
            <a:br>
              <a:rPr lang="en-US" dirty="0"/>
            </a:br>
            <a:r>
              <a:rPr lang="en-US" dirty="0"/>
              <a:t>Magma and Lava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217906"/>
            <a:ext cx="8596668" cy="418289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Igneous rock formed from lava cooling or pyroclastic material form on the surface and are known as </a:t>
            </a:r>
            <a:r>
              <a:rPr lang="en-US" dirty="0">
                <a:solidFill>
                  <a:srgbClr val="FF0000"/>
                </a:solidFill>
              </a:rPr>
              <a:t>EXTRUSIVE INGEOUS ROCKS </a:t>
            </a:r>
            <a:r>
              <a:rPr lang="en-US" dirty="0"/>
              <a:t>or </a:t>
            </a:r>
            <a:r>
              <a:rPr lang="en-US" dirty="0">
                <a:solidFill>
                  <a:srgbClr val="FF0000"/>
                </a:solidFill>
              </a:rPr>
              <a:t>VOLCANIC ROCKS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magma cools below the surface it forms an </a:t>
            </a:r>
            <a:r>
              <a:rPr lang="en-US" dirty="0">
                <a:solidFill>
                  <a:srgbClr val="FF0000"/>
                </a:solidFill>
              </a:rPr>
              <a:t>INTRUSIVE IGNEOUS ROCK</a:t>
            </a:r>
            <a:r>
              <a:rPr lang="en-US" dirty="0"/>
              <a:t> or </a:t>
            </a:r>
            <a:r>
              <a:rPr lang="en-US" dirty="0">
                <a:solidFill>
                  <a:srgbClr val="FF0000"/>
                </a:solidFill>
              </a:rPr>
              <a:t>PLUTONIC ROCK</a:t>
            </a:r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16283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52C8BF2-9186-474A-B783-4177E79B6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Composition of Magma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9558D8-1CF4-E247-974D-1987414DA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43974"/>
            <a:ext cx="8596668" cy="47568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Remember… </a:t>
            </a:r>
            <a:r>
              <a:rPr lang="en-US" dirty="0">
                <a:solidFill>
                  <a:srgbClr val="FF0000"/>
                </a:solidFill>
              </a:rPr>
              <a:t>the most abundant minerals in the crust are silicates.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As a result…melting the crust will produce </a:t>
            </a:r>
            <a:r>
              <a:rPr lang="en-US" dirty="0">
                <a:solidFill>
                  <a:srgbClr val="FF0000"/>
                </a:solidFill>
              </a:rPr>
              <a:t>silica-rich </a:t>
            </a:r>
            <a:r>
              <a:rPr lang="en-US" dirty="0"/>
              <a:t>magmas</a:t>
            </a:r>
          </a:p>
          <a:p>
            <a:pPr>
              <a:buFont typeface="Wingdings" pitchFamily="2" charset="2"/>
              <a:buChar char="q"/>
            </a:pPr>
            <a:endParaRPr lang="en-US" dirty="0"/>
          </a:p>
          <a:p>
            <a:pPr>
              <a:buFont typeface="Wingdings" pitchFamily="2" charset="2"/>
              <a:buChar char="q"/>
            </a:pPr>
            <a:r>
              <a:rPr lang="en-US" dirty="0"/>
              <a:t>These will contain a lot of </a:t>
            </a:r>
            <a:r>
              <a:rPr lang="en-US" dirty="0">
                <a:solidFill>
                  <a:srgbClr val="FF0000"/>
                </a:solidFill>
              </a:rPr>
              <a:t>Aluminum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Silicon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Oxygen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Calcium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Sodium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Iron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Magnesium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Potassium</a:t>
            </a:r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mc="http://schemas.openxmlformats.org/markup-compatibility/2006" xmlns:mv="urn:schemas-microsoft-com:mac:vml"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F0A7C69-50CD-7541-BDD2-A49B86AE6EE4}"/>
              </a:ext>
            </a:extLst>
          </p:cNvPr>
          <p:cNvSpPr txBox="1"/>
          <p:nvPr/>
        </p:nvSpPr>
        <p:spPr>
          <a:xfrm>
            <a:off x="6809362" y="238327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791476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508</TotalTime>
  <Words>1665</Words>
  <Application>Microsoft Macintosh PowerPoint</Application>
  <PresentationFormat>Custom</PresentationFormat>
  <Paragraphs>234</Paragraphs>
  <Slides>27</Slides>
  <Notes>27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Facet</vt:lpstr>
      <vt:lpstr>Igneous Rocks &amp; Intrusive Activity</vt:lpstr>
      <vt:lpstr>Intrusive Activity</vt:lpstr>
      <vt:lpstr>Intrusive Activity</vt:lpstr>
      <vt:lpstr>Intrusive Igneous Activity</vt:lpstr>
      <vt:lpstr>Intrusive Igneous Activity </vt:lpstr>
      <vt:lpstr>Properties and Behavior of  Magma and Lava</vt:lpstr>
      <vt:lpstr>Properties and Behavior of  Magma and Lava</vt:lpstr>
      <vt:lpstr>Properties and Behavior of  Magma and Lava</vt:lpstr>
      <vt:lpstr>Composition of Magma</vt:lpstr>
      <vt:lpstr>Composition of Magma</vt:lpstr>
      <vt:lpstr>Composition of Magma</vt:lpstr>
      <vt:lpstr>Composition of Magma</vt:lpstr>
      <vt:lpstr>How Hot are Magma and Lava?</vt:lpstr>
      <vt:lpstr>How Hot are Magma and Lava?</vt:lpstr>
      <vt:lpstr>Viscosity</vt:lpstr>
      <vt:lpstr>Viscosity</vt:lpstr>
      <vt:lpstr>How does magma originate and change?</vt:lpstr>
      <vt:lpstr>Origin of Magma</vt:lpstr>
      <vt:lpstr>Hot Spots</vt:lpstr>
      <vt:lpstr>Hot Spots</vt:lpstr>
      <vt:lpstr>Compositional Changes to Magma</vt:lpstr>
      <vt:lpstr>Igneous Rock Characteristics and Classification</vt:lpstr>
      <vt:lpstr>Igneous Rock Characteristics and Classification</vt:lpstr>
      <vt:lpstr>Classifying Igneous Rocks</vt:lpstr>
      <vt:lpstr>Intrusive Igneous Formations</vt:lpstr>
      <vt:lpstr>Intrusive Igneous Formations</vt:lpstr>
      <vt:lpstr>Intrusive Igneous Formations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Igneous Rocks &amp; Intrusive Activity</dc:title>
  <dc:creator>Jennifer Mackey</dc:creator>
  <cp:lastModifiedBy>IHS ILS</cp:lastModifiedBy>
  <cp:revision>22</cp:revision>
  <dcterms:created xsi:type="dcterms:W3CDTF">2019-11-15T17:13:59Z</dcterms:created>
  <dcterms:modified xsi:type="dcterms:W3CDTF">2019-11-15T19:43:16Z</dcterms:modified>
</cp:coreProperties>
</file>