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67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-16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CF636-9863-8F4D-B021-ABDF64D2E2DE}" type="datetimeFigureOut">
              <a:rPr lang="en-US" smtClean="0"/>
              <a:pPr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98741-6AD0-2D49-A810-4624D41CB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812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98741-6AD0-2D49-A810-4624D41CB1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356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BB0F6DD-BE14-0E43-8311-746CBB166A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Geology!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D06ACF4-36F1-D847-A8C2-895CAA93B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It’s gonna be a “ROCKY” ride…..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173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978CEC1-DEB7-DD4D-9A83-1B16EEED0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Geology affect every day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2722C58-36B0-A64C-8B6E-8718B460E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most obvious connection can be seen during natural disasters like </a:t>
            </a:r>
            <a:r>
              <a:rPr lang="en-US" sz="2400" dirty="0">
                <a:solidFill>
                  <a:srgbClr val="0070C0"/>
                </a:solidFill>
              </a:rPr>
              <a:t>volcanic eruptions, earthquakes, landslides, tsunamis, or floods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Less apparent, but equally important connections can be drawn between geology and </a:t>
            </a:r>
            <a:r>
              <a:rPr lang="en-US" sz="2400" dirty="0">
                <a:solidFill>
                  <a:srgbClr val="0070C0"/>
                </a:solidFill>
              </a:rPr>
              <a:t>economic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social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70C0"/>
                </a:solidFill>
              </a:rPr>
              <a:t>political issues</a:t>
            </a:r>
            <a:r>
              <a:rPr lang="en-US" sz="24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18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8718CC0-7178-8543-BA17-9F6D73E4C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48" y="312356"/>
            <a:ext cx="8596668" cy="1320800"/>
          </a:xfrm>
        </p:spPr>
        <p:txBody>
          <a:bodyPr/>
          <a:lstStyle/>
          <a:p>
            <a:r>
              <a:rPr lang="en-US" dirty="0"/>
              <a:t>How does Geology affect every day life?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EAEC481-9EA5-6D43-AE31-0459C57F3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362" y="998637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Consider how dependent we are on geology in our daily routines</a:t>
            </a:r>
          </a:p>
          <a:p>
            <a:pPr lvl="1"/>
            <a:r>
              <a:rPr lang="en-US" sz="2400" dirty="0"/>
              <a:t>Most of our </a:t>
            </a:r>
            <a:r>
              <a:rPr lang="en-US" sz="2400" dirty="0">
                <a:solidFill>
                  <a:srgbClr val="0070C0"/>
                </a:solidFill>
              </a:rPr>
              <a:t>electricity</a:t>
            </a:r>
            <a:r>
              <a:rPr lang="en-US" sz="2400" dirty="0"/>
              <a:t> comes from burning coal, natural gas, or uranium consumed in nuclear-generating plants.</a:t>
            </a:r>
          </a:p>
          <a:p>
            <a:pPr lvl="1"/>
            <a:r>
              <a:rPr lang="en-US" sz="2400" dirty="0"/>
              <a:t>Geologist locate </a:t>
            </a:r>
            <a:r>
              <a:rPr lang="en-US" sz="2400" dirty="0">
                <a:solidFill>
                  <a:srgbClr val="0070C0"/>
                </a:solidFill>
              </a:rPr>
              <a:t>coal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petroleum</a:t>
            </a:r>
            <a:r>
              <a:rPr lang="en-US" sz="2400" dirty="0"/>
              <a:t> (oil/natural gas), and </a:t>
            </a:r>
            <a:r>
              <a:rPr lang="en-US" sz="2400" dirty="0">
                <a:solidFill>
                  <a:srgbClr val="0070C0"/>
                </a:solidFill>
              </a:rPr>
              <a:t>uranium</a:t>
            </a:r>
          </a:p>
          <a:p>
            <a:pPr lvl="1"/>
            <a:r>
              <a:rPr lang="en-US" sz="2400" dirty="0"/>
              <a:t>Copper and other metal wires are made from materials found through </a:t>
            </a:r>
            <a:r>
              <a:rPr lang="en-US" sz="2400" dirty="0">
                <a:solidFill>
                  <a:srgbClr val="0070C0"/>
                </a:solidFill>
              </a:rPr>
              <a:t>mineral exploration</a:t>
            </a:r>
          </a:p>
          <a:p>
            <a:pPr lvl="1"/>
            <a:r>
              <a:rPr lang="en-US" sz="2400" dirty="0"/>
              <a:t>Concrete, windows, and drywall are all derived from </a:t>
            </a:r>
            <a:r>
              <a:rPr lang="en-US" sz="2400" dirty="0">
                <a:solidFill>
                  <a:srgbClr val="0070C0"/>
                </a:solidFill>
              </a:rPr>
              <a:t>geologic resources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Transportation</a:t>
            </a:r>
            <a:r>
              <a:rPr lang="en-US" sz="2400" dirty="0"/>
              <a:t> is mainly based on some type of petroleum by-product and build from metal alloys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ALL OF THESE ARE A RESULT OF PROCESSING GEOLOGIC RESOURCES!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537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876464C-9062-F845-81D9-4913D856E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Geology affect every day life?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6E681A0-6230-E643-9372-C9C14E2D0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48" y="1701212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As as society our standards of living is obviously dependent on the consumption of </a:t>
            </a:r>
            <a:r>
              <a:rPr lang="en-US" sz="2400" dirty="0">
                <a:solidFill>
                  <a:srgbClr val="0070C0"/>
                </a:solidFill>
              </a:rPr>
              <a:t>geologic materials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We therefore need to be aware of how our use and misuse of geologic resources may affect the </a:t>
            </a:r>
            <a:r>
              <a:rPr lang="en-US" sz="2400" dirty="0">
                <a:solidFill>
                  <a:srgbClr val="0070C0"/>
                </a:solidFill>
              </a:rPr>
              <a:t>environment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lvl="1"/>
            <a:r>
              <a:rPr lang="en-US" sz="2400" dirty="0"/>
              <a:t>We must </a:t>
            </a:r>
            <a:r>
              <a:rPr lang="en-US" sz="2400" dirty="0">
                <a:solidFill>
                  <a:srgbClr val="0070C0"/>
                </a:solidFill>
              </a:rPr>
              <a:t>support and develop policies that encourage management of natural resources</a:t>
            </a:r>
            <a:r>
              <a:rPr lang="en-US" sz="2400" dirty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Allow for </a:t>
            </a:r>
            <a:r>
              <a:rPr lang="en-US" sz="2400" dirty="0">
                <a:solidFill>
                  <a:srgbClr val="0070C0"/>
                </a:solidFill>
              </a:rPr>
              <a:t>continued economic development </a:t>
            </a:r>
            <a:r>
              <a:rPr lang="en-US" sz="2400" dirty="0"/>
              <a:t>globally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92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A5C2565-0D52-9F40-8BA7-A2E533FED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9305"/>
            <a:ext cx="8596668" cy="1320800"/>
          </a:xfrm>
        </p:spPr>
        <p:txBody>
          <a:bodyPr/>
          <a:lstStyle/>
          <a:p>
            <a:r>
              <a:rPr lang="en-US" dirty="0"/>
              <a:t>Global Geologic and Environmental Issues facing Humankind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1644B88-0187-8348-8581-94ED92C4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0293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Most scientists would argue that </a:t>
            </a:r>
            <a:r>
              <a:rPr lang="en-US" sz="2400" dirty="0">
                <a:solidFill>
                  <a:srgbClr val="0070C0"/>
                </a:solidFill>
              </a:rPr>
              <a:t>overpopulation</a:t>
            </a:r>
            <a:r>
              <a:rPr lang="en-US" sz="2400" dirty="0"/>
              <a:t> is the greatest environmental problem</a:t>
            </a:r>
          </a:p>
          <a:p>
            <a:pPr lvl="1"/>
            <a:r>
              <a:rPr lang="en-US" sz="2200" dirty="0"/>
              <a:t>The world’s population reached </a:t>
            </a:r>
            <a:r>
              <a:rPr lang="en-US" sz="2200" dirty="0">
                <a:solidFill>
                  <a:srgbClr val="0070C0"/>
                </a:solidFill>
              </a:rPr>
              <a:t>7 billion </a:t>
            </a:r>
            <a:r>
              <a:rPr lang="en-US" sz="2200" dirty="0"/>
              <a:t>in 2011</a:t>
            </a:r>
          </a:p>
          <a:p>
            <a:pPr lvl="1"/>
            <a:r>
              <a:rPr lang="en-US" sz="2200" dirty="0"/>
              <a:t>Projections indicate that it will be </a:t>
            </a:r>
            <a:r>
              <a:rPr lang="en-US" sz="2200" dirty="0">
                <a:solidFill>
                  <a:srgbClr val="0070C0"/>
                </a:solidFill>
              </a:rPr>
              <a:t>9 billion </a:t>
            </a:r>
            <a:r>
              <a:rPr lang="en-US" sz="2200" dirty="0"/>
              <a:t>by </a:t>
            </a:r>
            <a:r>
              <a:rPr lang="en-US" sz="2200" dirty="0" smtClean="0"/>
              <a:t>2045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may not seem like a geologic problem….</a:t>
            </a:r>
            <a:r>
              <a:rPr lang="en-US" sz="2400" dirty="0">
                <a:solidFill>
                  <a:srgbClr val="0070C0"/>
                </a:solidFill>
              </a:rPr>
              <a:t>but all the people must be fed, housed, and clothed with as little impact on the environment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Most of this population growth will be in areas already at risk from </a:t>
            </a:r>
            <a:r>
              <a:rPr lang="en-US" sz="2400" dirty="0">
                <a:solidFill>
                  <a:srgbClr val="0070C0"/>
                </a:solidFill>
              </a:rPr>
              <a:t>geologic hazards 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Earthquakes, tsunamis, volcanic eruptions</a:t>
            </a:r>
            <a:r>
              <a:rPr lang="en-US" sz="2400" dirty="0"/>
              <a:t>, etc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22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81700A8-EA6F-FA4F-B3B2-855C12FDE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Geologic and Environmental Issues facing Humankind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6352E0D-A6F1-7448-AEDF-943167B9E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Adequate </a:t>
            </a:r>
            <a:r>
              <a:rPr lang="en-US" sz="2400" dirty="0">
                <a:solidFill>
                  <a:srgbClr val="0070C0"/>
                </a:solidFill>
              </a:rPr>
              <a:t>water supplies </a:t>
            </a:r>
            <a:r>
              <a:rPr lang="en-US" sz="2400" dirty="0"/>
              <a:t>must be found and protected</a:t>
            </a:r>
          </a:p>
          <a:p>
            <a:endParaRPr lang="en-US" sz="2400" dirty="0"/>
          </a:p>
          <a:p>
            <a:r>
              <a:rPr lang="en-US" sz="2400" dirty="0"/>
              <a:t>Additional </a:t>
            </a:r>
            <a:r>
              <a:rPr lang="en-US" sz="2400" dirty="0">
                <a:solidFill>
                  <a:srgbClr val="0070C0"/>
                </a:solidFill>
              </a:rPr>
              <a:t>energy</a:t>
            </a:r>
            <a:r>
              <a:rPr lang="en-US" sz="2400" dirty="0"/>
              <a:t> resources must be found</a:t>
            </a:r>
          </a:p>
          <a:p>
            <a:endParaRPr lang="en-US" sz="2400" dirty="0"/>
          </a:p>
          <a:p>
            <a:r>
              <a:rPr lang="en-US" sz="2400" dirty="0"/>
              <a:t>An environmental imbalance is being created by a </a:t>
            </a:r>
            <a:r>
              <a:rPr lang="en-US" sz="2400" dirty="0">
                <a:solidFill>
                  <a:srgbClr val="0070C0"/>
                </a:solidFill>
              </a:rPr>
              <a:t>human population exceeding the earth’s short-term carrying capacity.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50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4A81BA5-5406-E14B-A434-7F8EE5E6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Geologic and Environmental Issues facing Humankind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71B8CBF-C905-CC42-9347-6D144D60A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Other global environmental issues include: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Greenhouse </a:t>
            </a:r>
            <a:r>
              <a:rPr lang="en-US" sz="2400" dirty="0" smtClean="0">
                <a:solidFill>
                  <a:srgbClr val="0070C0"/>
                </a:solidFill>
              </a:rPr>
              <a:t>Effect</a:t>
            </a:r>
            <a:endParaRPr lang="en-US" sz="2400" dirty="0" smtClean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Global </a:t>
            </a:r>
            <a:r>
              <a:rPr lang="en-US" sz="2400" dirty="0" smtClean="0">
                <a:solidFill>
                  <a:srgbClr val="0070C0"/>
                </a:solidFill>
              </a:rPr>
              <a:t>Warming</a:t>
            </a:r>
            <a:endParaRPr lang="en-US" sz="2400" dirty="0" smtClean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Climate Change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These are all similar situations that deal with </a:t>
            </a:r>
            <a:r>
              <a:rPr lang="en-US" sz="2400" dirty="0">
                <a:solidFill>
                  <a:srgbClr val="0070C0"/>
                </a:solidFill>
              </a:rPr>
              <a:t>rising temperatures </a:t>
            </a:r>
            <a:r>
              <a:rPr lang="en-US" sz="2400" dirty="0"/>
              <a:t>due to increased atmospheric </a:t>
            </a:r>
            <a:r>
              <a:rPr lang="en-US" sz="2400" dirty="0">
                <a:solidFill>
                  <a:srgbClr val="0070C0"/>
                </a:solidFill>
              </a:rPr>
              <a:t>carbon dioxide </a:t>
            </a:r>
            <a:r>
              <a:rPr lang="en-US" sz="2400" dirty="0"/>
              <a:t>caused most likely by </a:t>
            </a:r>
            <a:r>
              <a:rPr lang="en-US" sz="2400" dirty="0">
                <a:solidFill>
                  <a:srgbClr val="0070C0"/>
                </a:solidFill>
              </a:rPr>
              <a:t>human activities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3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7BFCDB27-8E49-B243-807A-320B40FB7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it all began…</a:t>
            </a:r>
            <a:br>
              <a:rPr lang="en-US" dirty="0"/>
            </a:br>
            <a:r>
              <a:rPr lang="en-US" dirty="0"/>
              <a:t>Origin of the Universe, Solar System, and our place in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91E3B7F-8D06-E64C-A54E-CC18D953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19966"/>
            <a:ext cx="8596668" cy="3880773"/>
          </a:xfrm>
        </p:spPr>
        <p:txBody>
          <a:bodyPr/>
          <a:lstStyle/>
          <a:p>
            <a:r>
              <a:rPr lang="en-US" sz="2400" dirty="0"/>
              <a:t>How did the universe begin?  What’s its history?  How will it end?</a:t>
            </a:r>
          </a:p>
          <a:p>
            <a:endParaRPr lang="en-US" sz="2400" dirty="0"/>
          </a:p>
          <a:p>
            <a:r>
              <a:rPr lang="en-US" sz="2400" dirty="0"/>
              <a:t>These are just a few basic questions we’ve always asked.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21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7662AA8B-D015-6D41-A860-7B57F200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2815A8D-21EA-7C4A-B265-D701F82D9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Most scientist thing the universe began about </a:t>
            </a:r>
            <a:r>
              <a:rPr lang="en-US" sz="2400" dirty="0">
                <a:solidFill>
                  <a:srgbClr val="0070C0"/>
                </a:solidFill>
              </a:rPr>
              <a:t>14 billion </a:t>
            </a:r>
            <a:r>
              <a:rPr lang="en-US" sz="2400" dirty="0"/>
              <a:t>years ago with the Big Bang</a:t>
            </a:r>
          </a:p>
          <a:p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Big Bang Theory </a:t>
            </a:r>
            <a:r>
              <a:rPr lang="en-US" sz="2400" dirty="0"/>
              <a:t>is a model for the evolution of the universe with all matter at a dense, hot center followed by an explosion resulting in an expansion and cooling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703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DE23FB44-E4FB-2B45-B78C-2BE5B55CD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the Universe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C8CF443-5859-974F-BBF5-1A36ED241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do we know the Big Bang happened?</a:t>
            </a:r>
          </a:p>
          <a:p>
            <a:endParaRPr lang="en-US" sz="2400" dirty="0"/>
          </a:p>
          <a:p>
            <a:r>
              <a:rPr lang="en-US" sz="2400" dirty="0"/>
              <a:t>2 fundamental facts indicate it occurred: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The universe is expanding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It is permeated by </a:t>
            </a:r>
            <a:r>
              <a:rPr lang="en-US" sz="2400" dirty="0">
                <a:solidFill>
                  <a:srgbClr val="0070C0"/>
                </a:solidFill>
              </a:rPr>
              <a:t>background radiation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42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40B356E-375B-F944-B359-2A6046B5C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Solar System:</a:t>
            </a:r>
            <a:br>
              <a:rPr lang="en-US" dirty="0"/>
            </a:br>
            <a:r>
              <a:rPr lang="en-US" dirty="0"/>
              <a:t>its origin and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66620F5-33A6-D74B-8DF9-E0ABFB7F8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6323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Our solar system is part of the </a:t>
            </a:r>
            <a:r>
              <a:rPr lang="en-US" sz="2400" dirty="0">
                <a:solidFill>
                  <a:srgbClr val="0070C0"/>
                </a:solidFill>
              </a:rPr>
              <a:t>Milky Way </a:t>
            </a:r>
            <a:r>
              <a:rPr lang="en-US" sz="2400" dirty="0" smtClean="0">
                <a:solidFill>
                  <a:srgbClr val="0070C0"/>
                </a:solidFill>
              </a:rPr>
              <a:t>Galaxy</a:t>
            </a:r>
            <a:endParaRPr lang="en-US" sz="2400" dirty="0" smtClean="0"/>
          </a:p>
          <a:p>
            <a:r>
              <a:rPr lang="en-US" sz="2400" dirty="0"/>
              <a:t>It consists of </a:t>
            </a:r>
            <a:r>
              <a:rPr lang="en-US" sz="2400" dirty="0">
                <a:solidFill>
                  <a:srgbClr val="0070C0"/>
                </a:solidFill>
              </a:rPr>
              <a:t>Sun, 8 planets, 5 dwarf planets</a:t>
            </a:r>
            <a:r>
              <a:rPr lang="en-US" sz="2400" dirty="0"/>
              <a:t>, 101 known moons, asteroids, comets, meteorites, and interplanetary dust and </a:t>
            </a:r>
            <a:r>
              <a:rPr lang="en-US" sz="2400" dirty="0" smtClean="0"/>
              <a:t>gas</a:t>
            </a:r>
          </a:p>
          <a:p>
            <a:r>
              <a:rPr lang="en-US" sz="2400" dirty="0"/>
              <a:t>The formation of our solar system is explained by the </a:t>
            </a:r>
            <a:r>
              <a:rPr lang="en-US" sz="2400" dirty="0">
                <a:solidFill>
                  <a:srgbClr val="0070C0"/>
                </a:solidFill>
              </a:rPr>
              <a:t>Solar Nebular Theory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sz="2400" dirty="0"/>
              <a:t>It states the solar system formed from a </a:t>
            </a:r>
            <a:r>
              <a:rPr lang="en-US" sz="2400" dirty="0">
                <a:solidFill>
                  <a:srgbClr val="0070C0"/>
                </a:solidFill>
              </a:rPr>
              <a:t>rotating cloud of gas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90%</a:t>
            </a:r>
            <a:r>
              <a:rPr lang="en-US" sz="2400" dirty="0"/>
              <a:t> of the material went into the formation of the sun</a:t>
            </a:r>
          </a:p>
          <a:p>
            <a:pPr lvl="1"/>
            <a:r>
              <a:rPr lang="en-US" sz="2400" dirty="0"/>
              <a:t>The rest became everything else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06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9323736-B420-744F-A20E-C396E499F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>
                <a:latin typeface="Palatino Linotype" panose="020F0502020204030204" pitchFamily="34" charset="0"/>
              </a:rPr>
              <a:t>Earth is a complex, dynamic planet that has continuously changed since it’s origin 4.6 billion years ago.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11FCA71-45C8-1F40-88E3-0436D5955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1083"/>
            <a:ext cx="8596668" cy="4116917"/>
          </a:xfrm>
        </p:spPr>
        <p:txBody>
          <a:bodyPr>
            <a:normAutofit/>
          </a:bodyPr>
          <a:lstStyle/>
          <a:p>
            <a:r>
              <a:rPr lang="en-US" sz="2400" dirty="0"/>
              <a:t>These changes and the present day features we observe result from the interactions of the earth’s </a:t>
            </a:r>
            <a:r>
              <a:rPr lang="en-US" sz="2400" dirty="0">
                <a:solidFill>
                  <a:srgbClr val="0070C0"/>
                </a:solidFill>
              </a:rPr>
              <a:t>internal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external</a:t>
            </a:r>
            <a:r>
              <a:rPr lang="en-US" sz="2400" dirty="0"/>
              <a:t> systems</a:t>
            </a:r>
          </a:p>
          <a:p>
            <a:endParaRPr lang="en-US" sz="2400" dirty="0"/>
          </a:p>
          <a:p>
            <a:r>
              <a:rPr lang="en-US" sz="2400" dirty="0"/>
              <a:t>By viewing the earth as </a:t>
            </a:r>
            <a:r>
              <a:rPr lang="en-US" sz="2400" dirty="0">
                <a:solidFill>
                  <a:srgbClr val="0070C0"/>
                </a:solidFill>
              </a:rPr>
              <a:t>a whole system</a:t>
            </a:r>
            <a:r>
              <a:rPr lang="en-US" sz="2400" dirty="0"/>
              <a:t> we can see all of the components that are interconnected.</a:t>
            </a:r>
          </a:p>
          <a:p>
            <a:pPr lvl="1"/>
            <a:r>
              <a:rPr lang="en-US" sz="2400" dirty="0"/>
              <a:t>System:  </a:t>
            </a:r>
            <a:r>
              <a:rPr lang="en-US" sz="2400" dirty="0">
                <a:solidFill>
                  <a:srgbClr val="0070C0"/>
                </a:solidFill>
              </a:rPr>
              <a:t>combination of related parts that interact in an organized manner.</a:t>
            </a:r>
            <a:r>
              <a:rPr lang="en-US" sz="2400" dirty="0"/>
              <a:t>  </a:t>
            </a:r>
          </a:p>
          <a:p>
            <a:pPr marL="457200" lvl="1" indent="0">
              <a:buNone/>
            </a:pPr>
            <a:r>
              <a:rPr lang="en-US" sz="2400" dirty="0"/>
              <a:t>		(Ex. A car)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167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F28D792-86B3-9441-ACEB-56404DDB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Solar System:</a:t>
            </a:r>
            <a:br>
              <a:rPr lang="en-US" dirty="0"/>
            </a:br>
            <a:r>
              <a:rPr lang="en-US" dirty="0"/>
              <a:t>it’s origin and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00D7293-405B-054F-9C8F-91703B00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08382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Composition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evolutionary</a:t>
            </a:r>
            <a:r>
              <a:rPr lang="en-US" sz="2400" dirty="0"/>
              <a:t> history of the planets are a consequence of their distance from the sun</a:t>
            </a:r>
          </a:p>
          <a:p>
            <a:endParaRPr lang="en-US" sz="2400" dirty="0"/>
          </a:p>
          <a:p>
            <a:r>
              <a:rPr lang="en-US" sz="2400" dirty="0"/>
              <a:t>Terrestrial planets -  </a:t>
            </a:r>
            <a:r>
              <a:rPr lang="en-US" sz="2400" dirty="0">
                <a:solidFill>
                  <a:srgbClr val="0070C0"/>
                </a:solidFill>
              </a:rPr>
              <a:t>close to the sun</a:t>
            </a:r>
          </a:p>
          <a:p>
            <a:pPr lvl="1"/>
            <a:r>
              <a:rPr lang="en-US" sz="2400" dirty="0"/>
              <a:t>Composed of </a:t>
            </a:r>
            <a:r>
              <a:rPr lang="en-US" sz="2400" dirty="0">
                <a:solidFill>
                  <a:srgbClr val="0070C0"/>
                </a:solidFill>
              </a:rPr>
              <a:t>rock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metallic</a:t>
            </a:r>
            <a:r>
              <a:rPr lang="en-US" sz="2400" dirty="0"/>
              <a:t> elements</a:t>
            </a:r>
          </a:p>
          <a:p>
            <a:pPr lvl="1"/>
            <a:endParaRPr lang="en-US" sz="2400" dirty="0"/>
          </a:p>
          <a:p>
            <a:r>
              <a:rPr lang="en-US" sz="2400" dirty="0"/>
              <a:t>Jovian planets -  </a:t>
            </a:r>
            <a:r>
              <a:rPr lang="en-US" sz="2400" dirty="0">
                <a:solidFill>
                  <a:srgbClr val="0070C0"/>
                </a:solidFill>
              </a:rPr>
              <a:t>small rocky cores compared to their overall size</a:t>
            </a:r>
          </a:p>
          <a:p>
            <a:pPr lvl="1"/>
            <a:r>
              <a:rPr lang="en-US" sz="2400" dirty="0"/>
              <a:t>Composed mainly of </a:t>
            </a:r>
            <a:r>
              <a:rPr lang="en-US" sz="2400" dirty="0">
                <a:solidFill>
                  <a:srgbClr val="0070C0"/>
                </a:solidFill>
              </a:rPr>
              <a:t>hydrogen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helium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ammonia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70C0"/>
                </a:solidFill>
              </a:rPr>
              <a:t>methane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678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22CAA5D-BA5C-464C-9A48-AD2DA8173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Earth’s Place in our Solar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C72AD89-B1AD-9E42-A0DA-3DF2EF590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3123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The planets in our solar system formed </a:t>
            </a:r>
            <a:r>
              <a:rPr lang="en-US" sz="2400" dirty="0">
                <a:solidFill>
                  <a:srgbClr val="0070C0"/>
                </a:solidFill>
              </a:rPr>
              <a:t>4.6 billion </a:t>
            </a:r>
            <a:r>
              <a:rPr lang="en-US" sz="2400" dirty="0"/>
              <a:t>years ago</a:t>
            </a:r>
          </a:p>
          <a:p>
            <a:endParaRPr lang="en-US" sz="2400" dirty="0"/>
          </a:p>
          <a:p>
            <a:r>
              <a:rPr lang="en-US" sz="2400" dirty="0"/>
              <a:t>Early earth was probably </a:t>
            </a:r>
            <a:r>
              <a:rPr lang="en-US" sz="2400" dirty="0">
                <a:solidFill>
                  <a:srgbClr val="0070C0"/>
                </a:solidFill>
              </a:rPr>
              <a:t>cool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uniform composition, and density</a:t>
            </a:r>
            <a:r>
              <a:rPr lang="en-US" sz="2400" dirty="0"/>
              <a:t>, and composed of mostly </a:t>
            </a:r>
            <a:r>
              <a:rPr lang="en-US" sz="2400" dirty="0">
                <a:solidFill>
                  <a:srgbClr val="0070C0"/>
                </a:solidFill>
              </a:rPr>
              <a:t>silicates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iron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70C0"/>
                </a:solidFill>
              </a:rPr>
              <a:t>magnesium oxides</a:t>
            </a:r>
          </a:p>
          <a:p>
            <a:endParaRPr lang="en-US" sz="2400" dirty="0"/>
          </a:p>
          <a:p>
            <a:r>
              <a:rPr lang="en-US" sz="2400" dirty="0"/>
              <a:t>Collisions with meteorites, gravitational compression, and heat from radioactive decay increased the temperature enough to melt iron and nickel and formed the layers of the earth.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884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B3A6992-E295-EE43-9C74-956CF63BD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Earth’s place in our Solar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6B988FB-33BA-4C4B-8BB0-5D004D242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differentiation into a </a:t>
            </a:r>
            <a:r>
              <a:rPr lang="en-US" sz="2400" dirty="0">
                <a:solidFill>
                  <a:srgbClr val="0070C0"/>
                </a:solidFill>
              </a:rPr>
              <a:t>layered planet </a:t>
            </a:r>
            <a:r>
              <a:rPr lang="en-US" sz="2400" dirty="0"/>
              <a:t>is probably the most significant event in earth’s history</a:t>
            </a:r>
          </a:p>
          <a:p>
            <a:endParaRPr lang="en-US" sz="2400" dirty="0"/>
          </a:p>
          <a:p>
            <a:pPr lvl="1"/>
            <a:r>
              <a:rPr lang="en-US" sz="2400" dirty="0"/>
              <a:t>Lead to the formation of the </a:t>
            </a:r>
            <a:r>
              <a:rPr lang="en-US" sz="2400" dirty="0">
                <a:solidFill>
                  <a:srgbClr val="0070C0"/>
                </a:solidFill>
              </a:rPr>
              <a:t>crust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continents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Probably responsible for the origin of </a:t>
            </a:r>
            <a:r>
              <a:rPr lang="en-US" sz="2400" dirty="0">
                <a:solidFill>
                  <a:srgbClr val="0070C0"/>
                </a:solidFill>
              </a:rPr>
              <a:t>oceans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atmosphere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72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9771201-D608-6A49-989D-C65F8126A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3432"/>
            <a:ext cx="8596668" cy="1320800"/>
          </a:xfrm>
        </p:spPr>
        <p:txBody>
          <a:bodyPr/>
          <a:lstStyle/>
          <a:p>
            <a:r>
              <a:rPr lang="en-US" dirty="0"/>
              <a:t>Why is Earth a Dynamic and Evolving Planet?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612DBE0-71A7-E148-8421-A6777AB92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8095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Earth has changed continuously during its history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Movement of the continents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Composition of the atmosphere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Life forms</a:t>
            </a:r>
          </a:p>
          <a:p>
            <a:r>
              <a:rPr lang="en-US" sz="2400" dirty="0"/>
              <a:t>Earth consists of 3 physical layers: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Core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Mantle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Crust</a:t>
            </a:r>
          </a:p>
          <a:p>
            <a:pPr lvl="2"/>
            <a:r>
              <a:rPr lang="en-US" sz="2400" dirty="0"/>
              <a:t>Differences in layers is due to </a:t>
            </a:r>
            <a:r>
              <a:rPr lang="en-US" sz="2400" dirty="0">
                <a:solidFill>
                  <a:srgbClr val="0070C0"/>
                </a:solidFill>
              </a:rPr>
              <a:t>density</a:t>
            </a:r>
            <a:r>
              <a:rPr lang="en-US" sz="2400" dirty="0"/>
              <a:t> caused by differences between </a:t>
            </a:r>
            <a:r>
              <a:rPr lang="en-US" sz="2400" dirty="0">
                <a:solidFill>
                  <a:srgbClr val="0070C0"/>
                </a:solidFill>
              </a:rPr>
              <a:t>temperature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pressure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composition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27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1E3FF53-6BB6-514B-A978-E82DBAA99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Earth a Dynamic and Evolving Planet?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DF4DEB82-1FA4-8F49-B82B-CDAC1197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62426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b="1" u="sng" dirty="0"/>
              <a:t>CORE</a:t>
            </a:r>
          </a:p>
          <a:p>
            <a:r>
              <a:rPr lang="en-US" sz="2400" dirty="0"/>
              <a:t>Density </a:t>
            </a:r>
            <a:r>
              <a:rPr lang="en-US" sz="2400" dirty="0">
                <a:solidFill>
                  <a:srgbClr val="0070C0"/>
                </a:solidFill>
              </a:rPr>
              <a:t>10-13 g/cm3</a:t>
            </a:r>
          </a:p>
          <a:p>
            <a:endParaRPr lang="en-US" sz="2400" dirty="0"/>
          </a:p>
          <a:p>
            <a:r>
              <a:rPr lang="en-US" sz="2400" dirty="0"/>
              <a:t>Occupies </a:t>
            </a:r>
            <a:r>
              <a:rPr lang="en-US" sz="2400" dirty="0">
                <a:solidFill>
                  <a:srgbClr val="0070C0"/>
                </a:solidFill>
              </a:rPr>
              <a:t>16%</a:t>
            </a:r>
            <a:r>
              <a:rPr lang="en-US" sz="2400" dirty="0"/>
              <a:t> of earth’s total volume</a:t>
            </a:r>
          </a:p>
          <a:p>
            <a:endParaRPr lang="en-US" sz="2400" dirty="0"/>
          </a:p>
          <a:p>
            <a:r>
              <a:rPr lang="en-US" sz="2400" dirty="0"/>
              <a:t>Seismic data shows there is a </a:t>
            </a:r>
            <a:r>
              <a:rPr lang="en-US" sz="2400" dirty="0">
                <a:solidFill>
                  <a:srgbClr val="0070C0"/>
                </a:solidFill>
              </a:rPr>
              <a:t>solid</a:t>
            </a:r>
            <a:r>
              <a:rPr lang="en-US" sz="2400" dirty="0"/>
              <a:t>, inner portion surrounded by a </a:t>
            </a:r>
            <a:r>
              <a:rPr lang="en-US" sz="2400" dirty="0">
                <a:solidFill>
                  <a:srgbClr val="0070C0"/>
                </a:solidFill>
              </a:rPr>
              <a:t>liquid</a:t>
            </a:r>
            <a:r>
              <a:rPr lang="en-US" sz="2400" dirty="0"/>
              <a:t> outer region</a:t>
            </a:r>
          </a:p>
          <a:p>
            <a:endParaRPr lang="en-US" sz="2400" dirty="0"/>
          </a:p>
          <a:p>
            <a:r>
              <a:rPr lang="en-US" sz="2400" dirty="0"/>
              <a:t>Both are made of </a:t>
            </a:r>
            <a:r>
              <a:rPr lang="en-US" sz="2400" dirty="0">
                <a:solidFill>
                  <a:srgbClr val="0070C0"/>
                </a:solidFill>
              </a:rPr>
              <a:t>iron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nickel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582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C1D3444-31AB-D941-856A-8901F120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Earth a Dynamic and Evolving Planet?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4CBAB54-0CC7-F14C-84AD-E8880209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341" y="1863345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b="1" u="sng" dirty="0"/>
              <a:t>MANTLE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Surrounds the core</a:t>
            </a:r>
          </a:p>
          <a:p>
            <a:endParaRPr lang="en-US" sz="2400" dirty="0"/>
          </a:p>
          <a:p>
            <a:r>
              <a:rPr lang="en-US" sz="2400" dirty="0"/>
              <a:t>Makes up </a:t>
            </a:r>
            <a:r>
              <a:rPr lang="en-US" sz="2400" dirty="0">
                <a:solidFill>
                  <a:srgbClr val="0070C0"/>
                </a:solidFill>
              </a:rPr>
              <a:t>83%</a:t>
            </a:r>
            <a:r>
              <a:rPr lang="en-US" sz="2400" dirty="0"/>
              <a:t> of earth’s volume</a:t>
            </a:r>
          </a:p>
          <a:p>
            <a:endParaRPr lang="en-US" sz="2400" dirty="0"/>
          </a:p>
          <a:p>
            <a:r>
              <a:rPr lang="en-US" sz="2400" dirty="0"/>
              <a:t>Less dense (</a:t>
            </a:r>
            <a:r>
              <a:rPr lang="en-US" sz="2400" dirty="0">
                <a:solidFill>
                  <a:srgbClr val="0070C0"/>
                </a:solidFill>
              </a:rPr>
              <a:t>3.3-5.78 g/cm3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Composed mostly of </a:t>
            </a:r>
            <a:r>
              <a:rPr lang="en-US" sz="2400" dirty="0">
                <a:solidFill>
                  <a:srgbClr val="0070C0"/>
                </a:solidFill>
              </a:rPr>
              <a:t>iron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magnesium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53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329DE97-9DC1-6E49-8908-C2E9992E2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71733"/>
            <a:ext cx="8596668" cy="1320800"/>
          </a:xfrm>
        </p:spPr>
        <p:txBody>
          <a:bodyPr/>
          <a:lstStyle/>
          <a:p>
            <a:r>
              <a:rPr lang="en-US" dirty="0"/>
              <a:t>Why is Earth a Dynamic and Evolving Planet?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FBA2D3E-BB5A-6148-9A93-05616D573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13715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Divided into 3 zones:</a:t>
            </a:r>
          </a:p>
          <a:p>
            <a:r>
              <a:rPr lang="en-US" sz="2400" dirty="0"/>
              <a:t>Lower mantle:	</a:t>
            </a:r>
            <a:r>
              <a:rPr lang="en-US" sz="2400" dirty="0">
                <a:solidFill>
                  <a:srgbClr val="0070C0"/>
                </a:solidFill>
              </a:rPr>
              <a:t>solid and largest region</a:t>
            </a:r>
          </a:p>
          <a:p>
            <a:r>
              <a:rPr lang="en-US" sz="2400" dirty="0"/>
              <a:t>Asthenosphere: 	</a:t>
            </a:r>
            <a:r>
              <a:rPr lang="en-US" sz="2400" dirty="0">
                <a:solidFill>
                  <a:srgbClr val="0070C0"/>
                </a:solidFill>
              </a:rPr>
              <a:t>surrounds lower mantle </a:t>
            </a:r>
          </a:p>
          <a:p>
            <a:pPr lvl="1"/>
            <a:r>
              <a:rPr lang="en-US" sz="2400" dirty="0"/>
              <a:t>Same composition as lower mantle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Plastic behavior </a:t>
            </a:r>
            <a:r>
              <a:rPr lang="en-US" sz="2400" dirty="0"/>
              <a:t>(due to partial melting and generation of magma)</a:t>
            </a:r>
          </a:p>
          <a:p>
            <a:pPr lvl="2"/>
            <a:r>
              <a:rPr lang="en-US" sz="2400" dirty="0">
                <a:solidFill>
                  <a:srgbClr val="0070C0"/>
                </a:solidFill>
              </a:rPr>
              <a:t>Magma is molten material below the earth’s surface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55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329DE97-9DC1-6E49-8908-C2E9992E2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8835"/>
            <a:ext cx="8596668" cy="1320800"/>
          </a:xfrm>
        </p:spPr>
        <p:txBody>
          <a:bodyPr/>
          <a:lstStyle/>
          <a:p>
            <a:r>
              <a:rPr lang="en-US" dirty="0"/>
              <a:t>Why is Earth a Dynamic and Evolving Planet?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FBA2D3E-BB5A-6148-9A93-05616D573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39818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Upper </a:t>
            </a:r>
            <a:r>
              <a:rPr lang="en-US" sz="2400" dirty="0"/>
              <a:t>Mantle:		</a:t>
            </a:r>
            <a:r>
              <a:rPr lang="en-US" sz="2400" dirty="0">
                <a:solidFill>
                  <a:srgbClr val="0070C0"/>
                </a:solidFill>
              </a:rPr>
              <a:t>surrounds the asthenosphere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Solid upper mantle and overlying crust make up the lithosphere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Lithosphere</a:t>
            </a:r>
            <a:r>
              <a:rPr lang="en-US" sz="2400" dirty="0"/>
              <a:t> is broken into pieces called </a:t>
            </a:r>
            <a:r>
              <a:rPr lang="en-US" sz="2400" dirty="0">
                <a:solidFill>
                  <a:srgbClr val="0070C0"/>
                </a:solidFill>
              </a:rPr>
              <a:t>PLATES</a:t>
            </a:r>
            <a:r>
              <a:rPr lang="en-US" sz="2400" dirty="0"/>
              <a:t> that “float” over the asthenosphere (due to convection currents)</a:t>
            </a:r>
          </a:p>
          <a:p>
            <a:pPr lvl="1"/>
            <a:r>
              <a:rPr lang="en-US" sz="2400" dirty="0"/>
              <a:t>Interactions of plates cause </a:t>
            </a:r>
            <a:r>
              <a:rPr lang="en-US" sz="2400" dirty="0">
                <a:solidFill>
                  <a:srgbClr val="0070C0"/>
                </a:solidFill>
              </a:rPr>
              <a:t>earthquakes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mountain building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70C0"/>
                </a:solidFill>
              </a:rPr>
              <a:t>ocean basin formation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55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D671678F-520F-DE47-81E5-B86C95E0F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341" y="204268"/>
            <a:ext cx="8596668" cy="1320800"/>
          </a:xfrm>
        </p:spPr>
        <p:txBody>
          <a:bodyPr/>
          <a:lstStyle/>
          <a:p>
            <a:r>
              <a:rPr lang="en-US" dirty="0"/>
              <a:t>Why is Earth a Dynamic and Evolving Planet?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ABF31DE-8082-AA47-BFC6-80D9AF801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341" y="133191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b="1" u="sng" dirty="0"/>
              <a:t>CRUST</a:t>
            </a:r>
            <a:endParaRPr lang="en-US" sz="2400" dirty="0"/>
          </a:p>
          <a:p>
            <a:r>
              <a:rPr lang="en-US" sz="2200" dirty="0">
                <a:solidFill>
                  <a:srgbClr val="0070C0"/>
                </a:solidFill>
              </a:rPr>
              <a:t>Earth’s outermost layer</a:t>
            </a:r>
          </a:p>
          <a:p>
            <a:r>
              <a:rPr lang="en-US" sz="2400" dirty="0"/>
              <a:t>2 types: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Continental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Thick</a:t>
            </a:r>
            <a:r>
              <a:rPr lang="en-US" sz="2200" dirty="0"/>
              <a:t> (20-90km)</a:t>
            </a:r>
          </a:p>
          <a:p>
            <a:pPr lvl="2"/>
            <a:r>
              <a:rPr lang="en-US" sz="2200" dirty="0"/>
              <a:t>Average density </a:t>
            </a:r>
            <a:r>
              <a:rPr lang="en-US" sz="2200" dirty="0">
                <a:solidFill>
                  <a:srgbClr val="0070C0"/>
                </a:solidFill>
              </a:rPr>
              <a:t>2.7 g/cm3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Silicon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0070C0"/>
                </a:solidFill>
              </a:rPr>
              <a:t>aluminum</a:t>
            </a:r>
            <a:r>
              <a:rPr lang="en-US" sz="2200" dirty="0"/>
              <a:t> rich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Oceanic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Thin</a:t>
            </a:r>
            <a:r>
              <a:rPr lang="en-US" sz="2200" dirty="0"/>
              <a:t> (5-10km)</a:t>
            </a:r>
          </a:p>
          <a:p>
            <a:pPr lvl="2"/>
            <a:r>
              <a:rPr lang="en-US" sz="2200" dirty="0"/>
              <a:t>Denser </a:t>
            </a:r>
            <a:r>
              <a:rPr lang="en-US" sz="2200" dirty="0">
                <a:solidFill>
                  <a:srgbClr val="0070C0"/>
                </a:solidFill>
              </a:rPr>
              <a:t>(3.0 g/cm3</a:t>
            </a:r>
            <a:r>
              <a:rPr lang="en-US" sz="2200" dirty="0"/>
              <a:t>)</a:t>
            </a:r>
          </a:p>
          <a:p>
            <a:pPr lvl="2"/>
            <a:r>
              <a:rPr lang="en-US" sz="2200" dirty="0"/>
              <a:t>Composed of dark igneous rocks (Gabbro and basalt)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911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C2DBD0C-EC94-C34C-AA5B-E301127D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5334"/>
            <a:ext cx="8596668" cy="1320800"/>
          </a:xfrm>
        </p:spPr>
        <p:txBody>
          <a:bodyPr/>
          <a:lstStyle/>
          <a:p>
            <a:r>
              <a:rPr lang="en-US" dirty="0"/>
              <a:t>Theory of Plate Tectonics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49D6AF5-B668-4B4B-84D6-41826531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1614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The Theory of Plate Tectonics is the unifying theory of geology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States large segments of earth’s outer portion (lithospheric plates) move relative to one another</a:t>
            </a:r>
          </a:p>
          <a:p>
            <a:r>
              <a:rPr lang="en-US" sz="2400" dirty="0"/>
              <a:t>Accounts for: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Volcanic activity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Earthquakes</a:t>
            </a:r>
          </a:p>
          <a:p>
            <a:pPr lvl="1"/>
            <a:r>
              <a:rPr lang="en-US" sz="2400" dirty="0"/>
              <a:t>Plate boundaries:  </a:t>
            </a:r>
            <a:r>
              <a:rPr lang="en-US" sz="2400" dirty="0">
                <a:solidFill>
                  <a:srgbClr val="0070C0"/>
                </a:solidFill>
              </a:rPr>
              <a:t>divergent, convergent, transform </a:t>
            </a:r>
            <a:r>
              <a:rPr lang="en-US" sz="2400" dirty="0" smtClean="0">
                <a:solidFill>
                  <a:srgbClr val="0070C0"/>
                </a:solidFill>
              </a:rPr>
              <a:t>faults</a:t>
            </a:r>
          </a:p>
          <a:p>
            <a:r>
              <a:rPr lang="en-US" sz="2400" dirty="0"/>
              <a:t>Plate tectonics provides the framework for interpreting the </a:t>
            </a:r>
            <a:r>
              <a:rPr lang="en-US" sz="2400" dirty="0">
                <a:solidFill>
                  <a:srgbClr val="0070C0"/>
                </a:solidFill>
              </a:rPr>
              <a:t>composition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structure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0070C0"/>
                </a:solidFill>
              </a:rPr>
              <a:t>internal processes </a:t>
            </a:r>
            <a:r>
              <a:rPr lang="en-US" sz="2400" dirty="0"/>
              <a:t>of earth on a global scale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7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B348949-B7A8-9B4B-AC4E-247BD0F8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Earth’s Principal Subsystems: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7B383CE-5515-664A-9A01-4002DFB5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Atmosphere	(</a:t>
            </a:r>
            <a:r>
              <a:rPr lang="en-US" sz="2400" dirty="0">
                <a:solidFill>
                  <a:srgbClr val="0070C0"/>
                </a:solidFill>
              </a:rPr>
              <a:t>all the gases surrounding the earth</a:t>
            </a:r>
            <a:r>
              <a:rPr lang="en-US" sz="2400" dirty="0"/>
              <a:t>)</a:t>
            </a:r>
          </a:p>
          <a:p>
            <a:r>
              <a:rPr lang="en-US" sz="2400" dirty="0"/>
              <a:t>Biosphere  </a:t>
            </a:r>
            <a:r>
              <a:rPr lang="en-US" sz="2400" dirty="0" smtClean="0"/>
              <a:t>		(</a:t>
            </a:r>
            <a:r>
              <a:rPr lang="en-US" sz="2400" dirty="0">
                <a:solidFill>
                  <a:srgbClr val="0070C0"/>
                </a:solidFill>
              </a:rPr>
              <a:t>all the living organisms that have lived on the</a:t>
            </a:r>
            <a:r>
              <a:rPr lang="en-US" sz="2400" dirty="0" smtClean="0">
                <a:solidFill>
                  <a:srgbClr val="0070C0"/>
                </a:solidFill>
              </a:rPr>
              <a:t> 					earth</a:t>
            </a:r>
            <a:r>
              <a:rPr lang="en-US" sz="2400" dirty="0">
                <a:solidFill>
                  <a:srgbClr val="0070C0"/>
                </a:solidFill>
              </a:rPr>
              <a:t>, both</a:t>
            </a:r>
            <a:r>
              <a:rPr lang="en-US" sz="2400" dirty="0" smtClean="0">
                <a:solidFill>
                  <a:srgbClr val="0070C0"/>
                </a:solidFill>
              </a:rPr>
              <a:t> present </a:t>
            </a:r>
            <a:r>
              <a:rPr lang="en-US" sz="2400" dirty="0">
                <a:solidFill>
                  <a:srgbClr val="0070C0"/>
                </a:solidFill>
              </a:rPr>
              <a:t>and past</a:t>
            </a:r>
            <a:r>
              <a:rPr lang="en-US" sz="2400" dirty="0"/>
              <a:t>)</a:t>
            </a:r>
          </a:p>
          <a:p>
            <a:r>
              <a:rPr lang="en-US" sz="2400" dirty="0"/>
              <a:t>Hydrosphere  	(</a:t>
            </a:r>
            <a:r>
              <a:rPr lang="en-US" sz="2400" dirty="0">
                <a:solidFill>
                  <a:srgbClr val="0070C0"/>
                </a:solidFill>
              </a:rPr>
              <a:t>all the water on the earth, below the surface,</a:t>
            </a:r>
            <a:r>
              <a:rPr lang="en-US" sz="2400" dirty="0" smtClean="0">
                <a:solidFill>
                  <a:srgbClr val="0070C0"/>
                </a:solidFill>
              </a:rPr>
              <a:t> 					and </a:t>
            </a:r>
            <a:r>
              <a:rPr lang="en-US" sz="2400" dirty="0">
                <a:solidFill>
                  <a:srgbClr val="0070C0"/>
                </a:solidFill>
              </a:rPr>
              <a:t>in the air</a:t>
            </a:r>
            <a:r>
              <a:rPr lang="en-US" sz="2400" dirty="0"/>
              <a:t>)</a:t>
            </a:r>
          </a:p>
          <a:p>
            <a:r>
              <a:rPr lang="en-US" sz="2400" dirty="0"/>
              <a:t>Lithosphere  	(</a:t>
            </a:r>
            <a:r>
              <a:rPr lang="en-US" sz="2400" dirty="0">
                <a:solidFill>
                  <a:srgbClr val="0070C0"/>
                </a:solidFill>
              </a:rPr>
              <a:t>the rocks that make up the crust and upper</a:t>
            </a:r>
            <a:r>
              <a:rPr lang="en-US" sz="2400" dirty="0" smtClean="0">
                <a:solidFill>
                  <a:srgbClr val="0070C0"/>
                </a:solidFill>
              </a:rPr>
              <a:t> 					mantle </a:t>
            </a:r>
            <a:r>
              <a:rPr lang="en-US" sz="2400" dirty="0">
                <a:solidFill>
                  <a:srgbClr val="0070C0"/>
                </a:solidFill>
              </a:rPr>
              <a:t>of</a:t>
            </a:r>
            <a:r>
              <a:rPr lang="en-US" sz="2400" dirty="0" smtClean="0">
                <a:solidFill>
                  <a:srgbClr val="0070C0"/>
                </a:solidFill>
              </a:rPr>
              <a:t> earth</a:t>
            </a:r>
            <a:r>
              <a:rPr lang="en-US" sz="2400" dirty="0"/>
              <a:t>)</a:t>
            </a:r>
          </a:p>
          <a:p>
            <a:r>
              <a:rPr lang="en-US" sz="2400" dirty="0"/>
              <a:t>Mantle	</a:t>
            </a:r>
            <a:r>
              <a:rPr lang="en-US" sz="2400" dirty="0" smtClean="0"/>
              <a:t>		(</a:t>
            </a:r>
            <a:r>
              <a:rPr lang="en-US" sz="2400" dirty="0">
                <a:solidFill>
                  <a:srgbClr val="0070C0"/>
                </a:solidFill>
              </a:rPr>
              <a:t>Thick layer between the crust and the core</a:t>
            </a:r>
            <a:r>
              <a:rPr lang="en-US" sz="2400" dirty="0"/>
              <a:t>)</a:t>
            </a:r>
          </a:p>
          <a:p>
            <a:r>
              <a:rPr lang="en-US" sz="2400" dirty="0"/>
              <a:t>Core			(</a:t>
            </a:r>
            <a:r>
              <a:rPr lang="en-US" sz="2400" dirty="0">
                <a:solidFill>
                  <a:srgbClr val="0070C0"/>
                </a:solidFill>
              </a:rPr>
              <a:t>innermost layer of the earth composed of iron</a:t>
            </a:r>
            <a:r>
              <a:rPr lang="en-US" sz="2400" dirty="0" smtClean="0">
                <a:solidFill>
                  <a:srgbClr val="0070C0"/>
                </a:solidFill>
              </a:rPr>
              <a:t> 					and </a:t>
            </a:r>
            <a:r>
              <a:rPr lang="en-US" sz="2400" dirty="0">
                <a:solidFill>
                  <a:srgbClr val="0070C0"/>
                </a:solidFill>
              </a:rPr>
              <a:t>nickel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272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CC21E38-24BF-9A48-84E4-BDC30D45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Rock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04D71CF-2115-4648-B988-8011DB39F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A rock is an </a:t>
            </a:r>
            <a:r>
              <a:rPr lang="en-US" sz="2400" dirty="0">
                <a:solidFill>
                  <a:srgbClr val="0070C0"/>
                </a:solidFill>
              </a:rPr>
              <a:t>aggregate of minerals</a:t>
            </a:r>
          </a:p>
          <a:p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Minerals are composed of elements</a:t>
            </a:r>
          </a:p>
          <a:p>
            <a:pPr lvl="1"/>
            <a:r>
              <a:rPr lang="en-US" sz="2400" dirty="0"/>
              <a:t>More than </a:t>
            </a:r>
            <a:r>
              <a:rPr lang="en-US" sz="2400" dirty="0">
                <a:solidFill>
                  <a:srgbClr val="0070C0"/>
                </a:solidFill>
              </a:rPr>
              <a:t>3,500</a:t>
            </a:r>
            <a:r>
              <a:rPr lang="en-US" sz="2400" dirty="0"/>
              <a:t> minerals have been identified</a:t>
            </a:r>
          </a:p>
          <a:p>
            <a:pPr lvl="1"/>
            <a:r>
              <a:rPr lang="en-US" sz="2400" dirty="0"/>
              <a:t>Of those about </a:t>
            </a:r>
            <a:r>
              <a:rPr lang="en-US" sz="2400" dirty="0">
                <a:solidFill>
                  <a:srgbClr val="0070C0"/>
                </a:solidFill>
              </a:rPr>
              <a:t>1 dozen </a:t>
            </a:r>
            <a:r>
              <a:rPr lang="en-US" sz="2400" dirty="0"/>
              <a:t>make up the bulk of the earth’s crust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051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530DCC0-8550-0547-9A12-07DA9318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5488"/>
            <a:ext cx="8596668" cy="1320800"/>
          </a:xfrm>
        </p:spPr>
        <p:txBody>
          <a:bodyPr/>
          <a:lstStyle/>
          <a:p>
            <a:r>
              <a:rPr lang="en-US" dirty="0"/>
              <a:t>Rock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6CB76A7-4E5F-6148-BFF8-E650C16A6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2828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Geologists recognize 3 types of rocks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Igneous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Sedimentary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Metamorphic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Each are characterized by their </a:t>
            </a:r>
            <a:r>
              <a:rPr lang="en-US" sz="2400" dirty="0">
                <a:solidFill>
                  <a:srgbClr val="0070C0"/>
                </a:solidFill>
              </a:rPr>
              <a:t>formation</a:t>
            </a:r>
          </a:p>
          <a:p>
            <a:endParaRPr lang="en-US" sz="2400" dirty="0"/>
          </a:p>
          <a:p>
            <a:r>
              <a:rPr lang="en-US" sz="2400" dirty="0"/>
              <a:t>The rock cycle illustrates </a:t>
            </a:r>
            <a:r>
              <a:rPr lang="en-US" sz="2400" dirty="0">
                <a:solidFill>
                  <a:srgbClr val="0070C0"/>
                </a:solidFill>
              </a:rPr>
              <a:t>the events leading to the formation of each rock type and how it can be changed into each of the other types</a:t>
            </a:r>
          </a:p>
          <a:p>
            <a:pPr lvl="1"/>
            <a:r>
              <a:rPr lang="en-US" sz="2400" dirty="0"/>
              <a:t>Basically a </a:t>
            </a:r>
            <a:r>
              <a:rPr lang="en-US" sz="2400" dirty="0">
                <a:solidFill>
                  <a:srgbClr val="0070C0"/>
                </a:solidFill>
              </a:rPr>
              <a:t>diagram of the rock forming processes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17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4276B07-238E-7843-B467-D2F085F9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Rock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A9CE584-6456-184F-81DD-E1B1A019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are Plate Tectonics and the Rock Cycle Related?</a:t>
            </a:r>
          </a:p>
          <a:p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The interaction between plates will essentially determine the type of rocks that will form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229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E53B80E-CF07-8F41-80DE-1C9709BDE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6481"/>
            <a:ext cx="8596668" cy="1320800"/>
          </a:xfrm>
        </p:spPr>
        <p:txBody>
          <a:bodyPr/>
          <a:lstStyle/>
          <a:p>
            <a:r>
              <a:rPr lang="en-US" dirty="0"/>
              <a:t>Uniformitarianism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78564A1A-E58B-F44B-8BF3-16EF86399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88715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One of the fundamental ideas of geology is the principle of </a:t>
            </a:r>
            <a:r>
              <a:rPr lang="en-US" sz="2400" dirty="0">
                <a:solidFill>
                  <a:srgbClr val="0070C0"/>
                </a:solidFill>
              </a:rPr>
              <a:t>uniformitarianism</a:t>
            </a:r>
          </a:p>
          <a:p>
            <a:endParaRPr lang="en-US" sz="2400" dirty="0"/>
          </a:p>
          <a:p>
            <a:r>
              <a:rPr lang="en-US" sz="2400" dirty="0"/>
              <a:t>Principle of Uniformitarianism:  </a:t>
            </a:r>
            <a:r>
              <a:rPr lang="en-US" sz="2400" dirty="0">
                <a:solidFill>
                  <a:srgbClr val="0070C0"/>
                </a:solidFill>
              </a:rPr>
              <a:t>states that we can interpret the past events by understanding present day processes</a:t>
            </a:r>
          </a:p>
          <a:p>
            <a:endParaRPr lang="en-US" sz="2400" dirty="0"/>
          </a:p>
          <a:p>
            <a:pPr lvl="1"/>
            <a:r>
              <a:rPr lang="en-US" sz="2400" dirty="0"/>
              <a:t>Assumes present day processes have occurred </a:t>
            </a:r>
            <a:r>
              <a:rPr lang="en-US" sz="2400" dirty="0">
                <a:solidFill>
                  <a:srgbClr val="0070C0"/>
                </a:solidFill>
              </a:rPr>
              <a:t>throughout geologic time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sz="2400" dirty="0" smtClean="0"/>
              <a:t>Powerful </a:t>
            </a:r>
            <a:r>
              <a:rPr lang="en-US" sz="2400" dirty="0"/>
              <a:t>idea that allows us to use present day processes as a basis to interpret the past and predict the future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38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5AADD53-073F-7D4E-9F6F-7EF34F9A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Uniformitarianism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60189470-F54C-804F-9BC5-C47DFFEA5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Does not exclude </a:t>
            </a:r>
            <a:r>
              <a:rPr lang="en-US" sz="2400" dirty="0">
                <a:solidFill>
                  <a:srgbClr val="0070C0"/>
                </a:solidFill>
              </a:rPr>
              <a:t>sudden catastrophic events</a:t>
            </a:r>
          </a:p>
          <a:p>
            <a:pPr lvl="1"/>
            <a:r>
              <a:rPr lang="en-US" sz="2400" dirty="0"/>
              <a:t>(Floods, earthquakes, tsunamis, landslide, etc)</a:t>
            </a:r>
          </a:p>
          <a:p>
            <a:pPr lvl="1"/>
            <a:endParaRPr lang="en-US" sz="2400" dirty="0"/>
          </a:p>
          <a:p>
            <a:r>
              <a:rPr lang="en-US" sz="2400" dirty="0"/>
              <a:t>Although the </a:t>
            </a:r>
            <a:r>
              <a:rPr lang="en-US" sz="2400" dirty="0">
                <a:solidFill>
                  <a:srgbClr val="0070C0"/>
                </a:solidFill>
              </a:rPr>
              <a:t>rates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intensities</a:t>
            </a:r>
            <a:r>
              <a:rPr lang="en-US" sz="2400" dirty="0"/>
              <a:t> at which processes have occurred has changed over time – </a:t>
            </a:r>
            <a:r>
              <a:rPr lang="en-US" sz="2400" dirty="0">
                <a:solidFill>
                  <a:srgbClr val="0070C0"/>
                </a:solidFill>
              </a:rPr>
              <a:t>the fundamental processes remain the same</a:t>
            </a:r>
          </a:p>
          <a:p>
            <a:endParaRPr lang="en-US" sz="2400" dirty="0"/>
          </a:p>
          <a:p>
            <a:pPr lvl="1"/>
            <a:r>
              <a:rPr lang="en-US" sz="2400" dirty="0"/>
              <a:t>EX.  </a:t>
            </a:r>
            <a:r>
              <a:rPr lang="en-US" sz="2400" dirty="0">
                <a:solidFill>
                  <a:srgbClr val="0070C0"/>
                </a:solidFill>
              </a:rPr>
              <a:t>Erosional rates change</a:t>
            </a:r>
            <a:r>
              <a:rPr lang="en-US" sz="2400" dirty="0"/>
              <a:t>…but erosion is always occurring in the basic way it is right now.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25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A59BE08-2D19-1C40-8FD6-76B530E5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does studying Geology help us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48F9CB3-4239-534D-9ACC-5A7553C5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Earth is an extremely </a:t>
            </a:r>
            <a:r>
              <a:rPr lang="en-US" sz="2400" dirty="0">
                <a:solidFill>
                  <a:srgbClr val="0070C0"/>
                </a:solidFill>
              </a:rPr>
              <a:t>complex</a:t>
            </a:r>
            <a:r>
              <a:rPr lang="en-US" sz="2400" dirty="0"/>
              <a:t> planet in which interactions are taking place between the various subsystems and have been for the past 4.6 billion year.</a:t>
            </a:r>
          </a:p>
          <a:p>
            <a:endParaRPr lang="en-US" sz="2400" dirty="0"/>
          </a:p>
          <a:p>
            <a:r>
              <a:rPr lang="en-US" sz="2400" dirty="0"/>
              <a:t>To ensure the survival of our species…</a:t>
            </a:r>
            <a:r>
              <a:rPr lang="en-US" sz="2400" dirty="0">
                <a:solidFill>
                  <a:srgbClr val="0070C0"/>
                </a:solidFill>
              </a:rPr>
              <a:t>we have to first understand HOW the subsystems work and interact with </a:t>
            </a:r>
            <a:r>
              <a:rPr lang="en-US" sz="2400" dirty="0" err="1">
                <a:solidFill>
                  <a:srgbClr val="0070C0"/>
                </a:solidFill>
              </a:rPr>
              <a:t>eachother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More importantly we need to understand how our actions affect the delicate balance between systems.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13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6497B20-3495-2A4A-948B-9086C7B8B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27" y="348386"/>
            <a:ext cx="8596668" cy="1320800"/>
          </a:xfrm>
        </p:spPr>
        <p:txBody>
          <a:bodyPr/>
          <a:lstStyle/>
          <a:p>
            <a:r>
              <a:rPr lang="en-US" dirty="0"/>
              <a:t>So how does studying Geology help us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03240F7-8D9B-714D-B348-4132AA5C8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6028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We don’t just study geology ….. </a:t>
            </a:r>
            <a:r>
              <a:rPr lang="en-US" sz="2400" dirty="0">
                <a:solidFill>
                  <a:srgbClr val="0070C0"/>
                </a:solidFill>
              </a:rPr>
              <a:t>We live it</a:t>
            </a:r>
            <a:r>
              <a:rPr lang="en-US" sz="2400" dirty="0"/>
              <a:t>!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</a:rPr>
              <a:t>Geology</a:t>
            </a:r>
            <a:r>
              <a:rPr lang="en-US" sz="2400" dirty="0"/>
              <a:t> is a part of our everyday lives (even if we don’t always realize it!)</a:t>
            </a:r>
          </a:p>
          <a:p>
            <a:endParaRPr lang="en-US" sz="2400" dirty="0"/>
          </a:p>
          <a:p>
            <a:r>
              <a:rPr lang="en-US" sz="2400" dirty="0"/>
              <a:t>Our </a:t>
            </a:r>
            <a:r>
              <a:rPr lang="en-US" sz="2400" dirty="0">
                <a:solidFill>
                  <a:srgbClr val="0070C0"/>
                </a:solidFill>
              </a:rPr>
              <a:t>standard of living</a:t>
            </a:r>
            <a:r>
              <a:rPr lang="en-US" sz="2400" dirty="0"/>
              <a:t> depends on our consumption of natural resources that formed millions of years ago</a:t>
            </a:r>
          </a:p>
          <a:p>
            <a:endParaRPr lang="en-US" sz="2400" dirty="0"/>
          </a:p>
          <a:p>
            <a:r>
              <a:rPr lang="en-US" sz="2400" dirty="0"/>
              <a:t>How we </a:t>
            </a:r>
            <a:r>
              <a:rPr lang="en-US" sz="2400" dirty="0">
                <a:solidFill>
                  <a:srgbClr val="0070C0"/>
                </a:solidFill>
              </a:rPr>
              <a:t>consume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understand</a:t>
            </a:r>
            <a:r>
              <a:rPr lang="en-US" sz="2400" dirty="0"/>
              <a:t> those resources will determine the standard of living we can pass on to the next generation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473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07092DC-8FE4-A942-B0A1-41B155F31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Earth’s Subsystems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2F03657-42E4-7644-A923-D80DBCBC5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69" y="1116209"/>
            <a:ext cx="8596668" cy="3880773"/>
          </a:xfrm>
        </p:spPr>
        <p:txBody>
          <a:bodyPr>
            <a:noAutofit/>
          </a:bodyPr>
          <a:lstStyle/>
          <a:p>
            <a:r>
              <a:rPr lang="en-US" sz="2200" dirty="0"/>
              <a:t>The </a:t>
            </a:r>
            <a:r>
              <a:rPr lang="en-US" sz="2200" dirty="0">
                <a:solidFill>
                  <a:srgbClr val="0070C0"/>
                </a:solidFill>
              </a:rPr>
              <a:t>interactions</a:t>
            </a:r>
            <a:r>
              <a:rPr lang="en-US" sz="2200" dirty="0"/>
              <a:t> between these subsystems result in our dynamically changing planet where </a:t>
            </a:r>
            <a:r>
              <a:rPr lang="en-US" sz="2200" dirty="0">
                <a:solidFill>
                  <a:srgbClr val="0070C0"/>
                </a:solidFill>
              </a:rPr>
              <a:t>matter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0070C0"/>
                </a:solidFill>
              </a:rPr>
              <a:t>energy</a:t>
            </a:r>
            <a:r>
              <a:rPr lang="en-US" sz="2200" dirty="0"/>
              <a:t> are continuously recycled in different forms.</a:t>
            </a:r>
          </a:p>
          <a:p>
            <a:endParaRPr lang="en-US" sz="2200" dirty="0"/>
          </a:p>
          <a:p>
            <a:r>
              <a:rPr lang="en-US" sz="2200" dirty="0">
                <a:solidFill>
                  <a:srgbClr val="0070C0"/>
                </a:solidFill>
              </a:rPr>
              <a:t>Humans</a:t>
            </a:r>
            <a:r>
              <a:rPr lang="en-US" sz="2200" dirty="0"/>
              <a:t> are a part of this system and our activities can produce changes with potentially wide-ranging consequences.</a:t>
            </a:r>
          </a:p>
          <a:p>
            <a:pPr lvl="1"/>
            <a:r>
              <a:rPr lang="en-US" sz="2200" dirty="0"/>
              <a:t>when issues such as </a:t>
            </a:r>
            <a:r>
              <a:rPr lang="en-US" sz="2200" dirty="0">
                <a:solidFill>
                  <a:srgbClr val="0070C0"/>
                </a:solidFill>
              </a:rPr>
              <a:t>pollution</a:t>
            </a:r>
            <a:r>
              <a:rPr lang="en-US" sz="2200" dirty="0"/>
              <a:t> and </a:t>
            </a:r>
            <a:r>
              <a:rPr lang="en-US" sz="2200" dirty="0">
                <a:solidFill>
                  <a:srgbClr val="0070C0"/>
                </a:solidFill>
              </a:rPr>
              <a:t>global warming </a:t>
            </a:r>
            <a:r>
              <a:rPr lang="en-US" sz="2200" dirty="0"/>
              <a:t>are debated its important to remember they aren’t isolated…</a:t>
            </a:r>
            <a:r>
              <a:rPr lang="en-US" sz="2200" dirty="0">
                <a:solidFill>
                  <a:srgbClr val="0070C0"/>
                </a:solidFill>
              </a:rPr>
              <a:t>but part of the larger earth system</a:t>
            </a:r>
            <a:r>
              <a:rPr lang="en-US" sz="2200" dirty="0"/>
              <a:t>.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Earth</a:t>
            </a:r>
            <a:r>
              <a:rPr lang="en-US" sz="2200" dirty="0"/>
              <a:t> goes through longer cycles than humans</a:t>
            </a:r>
          </a:p>
          <a:p>
            <a:pPr lvl="1"/>
            <a:r>
              <a:rPr lang="en-US" sz="2200" dirty="0"/>
              <a:t>Although there may be disastrous short-term results for humans…</a:t>
            </a:r>
            <a:r>
              <a:rPr lang="en-US" sz="2200" dirty="0">
                <a:solidFill>
                  <a:srgbClr val="0070C0"/>
                </a:solidFill>
              </a:rPr>
              <a:t>global warming and cooling </a:t>
            </a:r>
            <a:r>
              <a:rPr lang="en-US" sz="2200" dirty="0"/>
              <a:t>are part of a longer cycle that has caused many glacial advances and retreats over the past 2.6 million year.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943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9F81D64-6728-4F4E-8624-F96DA01F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Geology?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34DA557-2C7F-304D-8005-C44155E27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Geology…</a:t>
            </a:r>
            <a:r>
              <a:rPr lang="en-US" sz="2400" dirty="0">
                <a:solidFill>
                  <a:srgbClr val="0070C0"/>
                </a:solidFill>
              </a:rPr>
              <a:t>from the Greek “GEO” and “LOGOS”</a:t>
            </a:r>
          </a:p>
          <a:p>
            <a:endParaRPr lang="en-US" sz="2400" dirty="0"/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Study of the earth</a:t>
            </a:r>
          </a:p>
          <a:p>
            <a:pPr lvl="2"/>
            <a:r>
              <a:rPr lang="en-US" sz="2400" dirty="0"/>
              <a:t>Now must also include the study of the planets and moons in our solar system.</a:t>
            </a:r>
          </a:p>
          <a:p>
            <a:pPr lvl="2"/>
            <a:endParaRPr lang="en-US" sz="2400" dirty="0"/>
          </a:p>
          <a:p>
            <a:r>
              <a:rPr lang="en-US" sz="2400" dirty="0"/>
              <a:t>Generally divided into to areas: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Physical Geology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Historical Geology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8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45E9BFF-6C65-DA44-AC18-5C803873A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Geology?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40E595-46EC-FB4C-8A15-E2DF43853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Physical Geology is the </a:t>
            </a:r>
            <a:r>
              <a:rPr lang="en-US" sz="2400" dirty="0">
                <a:solidFill>
                  <a:srgbClr val="0070C0"/>
                </a:solidFill>
              </a:rPr>
              <a:t>study of earth materials, rocks and minerals, as well as the processes operating within the earth and on its surface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Historical Geology examines the </a:t>
            </a:r>
            <a:r>
              <a:rPr lang="en-US" sz="2400" dirty="0">
                <a:solidFill>
                  <a:srgbClr val="0070C0"/>
                </a:solidFill>
              </a:rPr>
              <a:t>origin and evolution of earth and its continents, oceans, atmosphere and life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581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3E527BC-7BDC-AB47-9FA5-44C8A4B14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Geology?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C678D583-F2FD-E640-B611-113305ECE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27" y="1331909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Although Geology is very broad, nearly ever aspect has some </a:t>
            </a:r>
            <a:r>
              <a:rPr lang="en-US" sz="2400" dirty="0">
                <a:solidFill>
                  <a:srgbClr val="0070C0"/>
                </a:solidFill>
              </a:rPr>
              <a:t>economic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70C0"/>
                </a:solidFill>
              </a:rPr>
              <a:t>environmental</a:t>
            </a:r>
            <a:r>
              <a:rPr lang="en-US" sz="2400" dirty="0"/>
              <a:t> relevance.</a:t>
            </a:r>
          </a:p>
          <a:p>
            <a:endParaRPr lang="en-US" sz="2400" dirty="0"/>
          </a:p>
          <a:p>
            <a:pPr lvl="1"/>
            <a:r>
              <a:rPr lang="en-US" sz="2400" dirty="0"/>
              <a:t>Exploration of </a:t>
            </a:r>
            <a:r>
              <a:rPr lang="en-US" sz="2400" dirty="0">
                <a:solidFill>
                  <a:srgbClr val="0070C0"/>
                </a:solidFill>
              </a:rPr>
              <a:t>minerals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energy</a:t>
            </a:r>
            <a:r>
              <a:rPr lang="en-US" sz="2400" dirty="0"/>
              <a:t> resources</a:t>
            </a:r>
          </a:p>
          <a:p>
            <a:pPr lvl="1"/>
            <a:r>
              <a:rPr lang="en-US" sz="2400" dirty="0"/>
              <a:t>Determining the location of </a:t>
            </a:r>
            <a:r>
              <a:rPr lang="en-US" sz="2400" dirty="0">
                <a:solidFill>
                  <a:srgbClr val="0070C0"/>
                </a:solidFill>
              </a:rPr>
              <a:t>natural resources</a:t>
            </a:r>
          </a:p>
          <a:p>
            <a:pPr lvl="1"/>
            <a:r>
              <a:rPr lang="en-US" sz="2400" dirty="0"/>
              <a:t>Solving </a:t>
            </a:r>
            <a:r>
              <a:rPr lang="en-US" sz="2400" dirty="0">
                <a:solidFill>
                  <a:srgbClr val="0070C0"/>
                </a:solidFill>
              </a:rPr>
              <a:t>environmental problems</a:t>
            </a:r>
          </a:p>
          <a:p>
            <a:pPr lvl="1"/>
            <a:r>
              <a:rPr lang="en-US" sz="2400" dirty="0"/>
              <a:t>Finding </a:t>
            </a:r>
            <a:r>
              <a:rPr lang="en-US" sz="2400" dirty="0">
                <a:solidFill>
                  <a:srgbClr val="0070C0"/>
                </a:solidFill>
              </a:rPr>
              <a:t>groundwater</a:t>
            </a:r>
            <a:r>
              <a:rPr lang="en-US" sz="2400" dirty="0"/>
              <a:t> resources</a:t>
            </a:r>
          </a:p>
          <a:p>
            <a:pPr lvl="1"/>
            <a:r>
              <a:rPr lang="en-US" sz="2400" dirty="0"/>
              <a:t>Monitoring </a:t>
            </a:r>
            <a:r>
              <a:rPr lang="en-US" sz="2400" dirty="0">
                <a:solidFill>
                  <a:srgbClr val="0070C0"/>
                </a:solidFill>
              </a:rPr>
              <a:t>surface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underground pollution </a:t>
            </a:r>
            <a:r>
              <a:rPr lang="en-US" sz="2400" dirty="0"/>
              <a:t>and its cleanup</a:t>
            </a:r>
          </a:p>
          <a:p>
            <a:pPr lvl="1"/>
            <a:r>
              <a:rPr lang="en-US" sz="2400" dirty="0"/>
              <a:t>Finding safe locations for dams, waste disposal sites and power plants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945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1B337F4-8D51-0E49-BFCB-3227845C8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Geology and the Formulation of Theories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8A1C3FF-56B2-0542-ABB0-E2DF266A5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Theory</a:t>
            </a:r>
            <a:r>
              <a:rPr lang="en-US" sz="2400" dirty="0"/>
              <a:t> can have many different meanings</a:t>
            </a:r>
          </a:p>
          <a:p>
            <a:endParaRPr lang="en-US" sz="2400" dirty="0"/>
          </a:p>
          <a:p>
            <a:r>
              <a:rPr lang="en-US" sz="2400" dirty="0"/>
              <a:t>Scientifically a theory is a </a:t>
            </a:r>
            <a:r>
              <a:rPr lang="en-US" sz="2400" dirty="0">
                <a:solidFill>
                  <a:srgbClr val="0070C0"/>
                </a:solidFill>
              </a:rPr>
              <a:t>coherent expression for one or several related natural phenomena supported by a large body of evidence</a:t>
            </a:r>
          </a:p>
          <a:p>
            <a:endParaRPr lang="en-US" sz="2400" dirty="0"/>
          </a:p>
          <a:p>
            <a:r>
              <a:rPr lang="en-US" sz="2400" dirty="0"/>
              <a:t>Theories are formulated through the </a:t>
            </a:r>
            <a:r>
              <a:rPr lang="en-US" sz="2400" dirty="0">
                <a:solidFill>
                  <a:srgbClr val="0070C0"/>
                </a:solidFill>
              </a:rPr>
              <a:t>scientific method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75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E6F56859-9A5B-C441-B88E-1B6B0E9DD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Geology Relate to the Human Experience?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F7E9B866-047D-BE4F-8473-28A3BF6F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Geology influences our every day lives</a:t>
            </a:r>
          </a:p>
          <a:p>
            <a:endParaRPr lang="en-US" sz="2400" dirty="0"/>
          </a:p>
          <a:p>
            <a:r>
              <a:rPr lang="en-US" sz="2400" dirty="0"/>
              <a:t>References can be seen in </a:t>
            </a:r>
            <a:r>
              <a:rPr lang="en-US" sz="2400" dirty="0">
                <a:solidFill>
                  <a:srgbClr val="0070C0"/>
                </a:solidFill>
              </a:rPr>
              <a:t>art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literature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music</a:t>
            </a:r>
            <a:r>
              <a:rPr lang="en-US" sz="2400" dirty="0"/>
              <a:t>, etc</a:t>
            </a:r>
          </a:p>
          <a:p>
            <a:endParaRPr lang="en-US" sz="2400" dirty="0"/>
          </a:p>
          <a:p>
            <a:r>
              <a:rPr lang="en-US" sz="2400" dirty="0"/>
              <a:t>Empires throughout history have risen and fallen on the </a:t>
            </a:r>
            <a:r>
              <a:rPr lang="en-US" sz="2400" dirty="0">
                <a:solidFill>
                  <a:srgbClr val="0070C0"/>
                </a:solidFill>
              </a:rPr>
              <a:t>distribution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0070C0"/>
                </a:solidFill>
              </a:rPr>
              <a:t>exploration</a:t>
            </a:r>
            <a:r>
              <a:rPr lang="en-US" sz="2400" dirty="0"/>
              <a:t> of natural resources.</a:t>
            </a:r>
          </a:p>
          <a:p>
            <a:endParaRPr lang="en-US" sz="2400" dirty="0"/>
          </a:p>
          <a:p>
            <a:r>
              <a:rPr lang="en-US" sz="2400" dirty="0"/>
              <a:t>Wars have been fought to secure </a:t>
            </a:r>
            <a:r>
              <a:rPr lang="en-US" sz="2400" dirty="0">
                <a:solidFill>
                  <a:srgbClr val="0070C0"/>
                </a:solidFill>
              </a:rPr>
              <a:t>natural resources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11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2101</Words>
  <Application>Microsoft Macintosh PowerPoint</Application>
  <PresentationFormat>Custom</PresentationFormat>
  <Paragraphs>252</Paragraphs>
  <Slides>36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Facet</vt:lpstr>
      <vt:lpstr>Welcome to Geology!</vt:lpstr>
      <vt:lpstr>Earth is a complex, dynamic planet that has continuously changed since it’s origin 4.6 billion years ago.</vt:lpstr>
      <vt:lpstr>Earth’s Principal Subsystems:</vt:lpstr>
      <vt:lpstr>Earth’s Subsystems</vt:lpstr>
      <vt:lpstr>What is Geology?</vt:lpstr>
      <vt:lpstr>What is Geology? </vt:lpstr>
      <vt:lpstr>What is Geology?</vt:lpstr>
      <vt:lpstr>Geology and the Formulation of Theories</vt:lpstr>
      <vt:lpstr>How does Geology Relate to the Human Experience?</vt:lpstr>
      <vt:lpstr>How does Geology affect every day life?</vt:lpstr>
      <vt:lpstr>How does Geology affect every day life? </vt:lpstr>
      <vt:lpstr>How does Geology affect every day life?</vt:lpstr>
      <vt:lpstr>Global Geologic and Environmental Issues facing Humankind</vt:lpstr>
      <vt:lpstr>Global Geologic and Environmental Issues facing Humankind</vt:lpstr>
      <vt:lpstr>Global Geologic and Environmental Issues facing Humankind</vt:lpstr>
      <vt:lpstr>How it all began… Origin of the Universe, Solar System, and our place in it</vt:lpstr>
      <vt:lpstr>Origin of the Universe</vt:lpstr>
      <vt:lpstr>Origin of the Universe</vt:lpstr>
      <vt:lpstr>Our Solar System: its origin and evolution</vt:lpstr>
      <vt:lpstr>Our Solar System: it’s origin and evolution</vt:lpstr>
      <vt:lpstr>Earth’s Place in our Solar System</vt:lpstr>
      <vt:lpstr>Earth’s place in our Solar System</vt:lpstr>
      <vt:lpstr>Why is Earth a Dynamic and Evolving Planet?</vt:lpstr>
      <vt:lpstr>Why is Earth a Dynamic and Evolving Planet?</vt:lpstr>
      <vt:lpstr>Why is Earth a Dynamic and Evolving Planet?</vt:lpstr>
      <vt:lpstr>Why is Earth a Dynamic and Evolving Planet?</vt:lpstr>
      <vt:lpstr>Why is Earth a Dynamic and Evolving Planet?</vt:lpstr>
      <vt:lpstr>Why is Earth a Dynamic and Evolving Planet?</vt:lpstr>
      <vt:lpstr>Theory of Plate Tectonics</vt:lpstr>
      <vt:lpstr>Rock Cycle</vt:lpstr>
      <vt:lpstr>Rock Cycle</vt:lpstr>
      <vt:lpstr>Rock Cycle</vt:lpstr>
      <vt:lpstr>Uniformitarianism</vt:lpstr>
      <vt:lpstr>Uniformitarianism</vt:lpstr>
      <vt:lpstr>So how does studying Geology help us today?</vt:lpstr>
      <vt:lpstr>So how does studying Geology help us today?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Geology!</dc:title>
  <dc:creator>JT Mackey</dc:creator>
  <cp:lastModifiedBy>IHS ILS</cp:lastModifiedBy>
  <cp:revision>8</cp:revision>
  <dcterms:created xsi:type="dcterms:W3CDTF">2019-09-09T15:27:56Z</dcterms:created>
  <dcterms:modified xsi:type="dcterms:W3CDTF">2019-09-09T17:06:58Z</dcterms:modified>
</cp:coreProperties>
</file>