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7" r:id="rId7"/>
    <p:sldId id="260" r:id="rId8"/>
    <p:sldId id="261" r:id="rId9"/>
    <p:sldId id="275" r:id="rId10"/>
    <p:sldId id="276" r:id="rId11"/>
    <p:sldId id="262" r:id="rId12"/>
    <p:sldId id="279" r:id="rId13"/>
    <p:sldId id="263" r:id="rId14"/>
    <p:sldId id="271" r:id="rId15"/>
    <p:sldId id="264" r:id="rId16"/>
    <p:sldId id="278" r:id="rId17"/>
    <p:sldId id="265" r:id="rId18"/>
    <p:sldId id="266" r:id="rId19"/>
    <p:sldId id="273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0" autoAdjust="0"/>
    <p:restoredTop sz="94706" autoAdjust="0"/>
  </p:normalViewPr>
  <p:slideViewPr>
    <p:cSldViewPr snapToGrid="0" snapToObjects="1">
      <p:cViewPr varScale="1">
        <p:scale>
          <a:sx n="144" d="100"/>
          <a:sy n="144" d="100"/>
        </p:scale>
        <p:origin x="-14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0DCA-EB92-6A41-B2A1-F5F0261722D6}" type="datetimeFigureOut">
              <a:rPr lang="en-US" smtClean="0"/>
              <a:pPr/>
              <a:t>11/15/19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ErUr4IIU-W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0141" y="585480"/>
            <a:ext cx="7772400" cy="1470025"/>
          </a:xfrm>
        </p:spPr>
        <p:txBody>
          <a:bodyPr/>
          <a:lstStyle/>
          <a:p>
            <a:r>
              <a:rPr lang="en-US" dirty="0" smtClean="0"/>
              <a:t>Volcanoes and Volcanism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158" y="2327593"/>
            <a:ext cx="497510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2"/>
            <a:ext cx="8229600" cy="1143000"/>
          </a:xfrm>
        </p:spPr>
        <p:txBody>
          <a:bodyPr/>
          <a:lstStyle/>
          <a:p>
            <a:r>
              <a:rPr lang="en-US" dirty="0" smtClean="0"/>
              <a:t>Volcanic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012"/>
            <a:ext cx="5704211" cy="5503514"/>
          </a:xfrm>
        </p:spPr>
        <p:txBody>
          <a:bodyPr anchor="t">
            <a:normAutofit fontScale="92500" lnSpcReduction="10000"/>
          </a:bodyPr>
          <a:lstStyle/>
          <a:p>
            <a:pPr>
              <a:buNone/>
            </a:pPr>
            <a:r>
              <a:rPr lang="en-US" sz="3600" b="1" i="1" u="sng" dirty="0" smtClean="0"/>
              <a:t>Examples</a:t>
            </a:r>
            <a:r>
              <a:rPr lang="en-US" sz="3600" dirty="0" smtClean="0"/>
              <a:t>: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sz="865" dirty="0" smtClean="0"/>
          </a:p>
          <a:p>
            <a:pPr>
              <a:buNone/>
            </a:pPr>
            <a:r>
              <a:rPr lang="en-US" sz="3600" dirty="0" smtClean="0"/>
              <a:t>1986 </a:t>
            </a:r>
            <a:r>
              <a:rPr lang="en-US" sz="3600" dirty="0" smtClean="0">
                <a:solidFill>
                  <a:srgbClr val="FF0000"/>
                </a:solidFill>
              </a:rPr>
              <a:t>Cameroon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3600" dirty="0" smtClean="0"/>
              <a:t>-1746 people and 3500 animals died from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cloud from </a:t>
            </a:r>
            <a:r>
              <a:rPr lang="en-US" sz="3600" dirty="0" smtClean="0">
                <a:solidFill>
                  <a:srgbClr val="FF0000"/>
                </a:solidFill>
              </a:rPr>
              <a:t>Lake </a:t>
            </a:r>
            <a:r>
              <a:rPr lang="en-US" sz="3600" dirty="0" err="1" smtClean="0">
                <a:solidFill>
                  <a:srgbClr val="FF0000"/>
                </a:solidFill>
              </a:rPr>
              <a:t>Nyos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(caldera)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-could have been the result of a </a:t>
            </a:r>
            <a:r>
              <a:rPr lang="en-US" sz="3600" dirty="0" smtClean="0">
                <a:solidFill>
                  <a:srgbClr val="FF0000"/>
                </a:solidFill>
              </a:rPr>
              <a:t>landslide </a:t>
            </a:r>
            <a:r>
              <a:rPr lang="en-US" sz="3600" dirty="0" smtClean="0"/>
              <a:t>which triggered release of gases</a:t>
            </a:r>
            <a:endParaRPr lang="en-US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8286" y="1234012"/>
            <a:ext cx="2896617" cy="19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411" y="4590710"/>
            <a:ext cx="2773492" cy="15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Lava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967619"/>
            <a:ext cx="5626705" cy="56968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lava flow is a </a:t>
            </a:r>
            <a:r>
              <a:rPr lang="en-US" dirty="0" smtClean="0">
                <a:solidFill>
                  <a:srgbClr val="FF0000"/>
                </a:solidFill>
              </a:rPr>
              <a:t>“river” of lava moving across the earth’s surface.</a:t>
            </a:r>
          </a:p>
          <a:p>
            <a:r>
              <a:rPr lang="en-US" dirty="0" smtClean="0"/>
              <a:t>Very </a:t>
            </a:r>
            <a:r>
              <a:rPr lang="en-US" dirty="0" smtClean="0">
                <a:solidFill>
                  <a:srgbClr val="FF0000"/>
                </a:solidFill>
              </a:rPr>
              <a:t>rarely </a:t>
            </a:r>
            <a:r>
              <a:rPr lang="en-US" dirty="0" smtClean="0"/>
              <a:t>cause fatalities</a:t>
            </a:r>
          </a:p>
          <a:p>
            <a:r>
              <a:rPr lang="en-US" dirty="0" smtClean="0"/>
              <a:t>Typically don’t flow very </a:t>
            </a:r>
            <a:r>
              <a:rPr lang="en-US" dirty="0" smtClean="0">
                <a:solidFill>
                  <a:srgbClr val="FF0000"/>
                </a:solidFill>
              </a:rPr>
              <a:t>rapidly</a:t>
            </a:r>
          </a:p>
          <a:p>
            <a:r>
              <a:rPr lang="en-US" dirty="0" smtClean="0"/>
              <a:t>Follow </a:t>
            </a:r>
            <a:r>
              <a:rPr lang="en-US" dirty="0" smtClean="0">
                <a:solidFill>
                  <a:srgbClr val="FF0000"/>
                </a:solidFill>
              </a:rPr>
              <a:t>low lying areas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Lava flows will </a:t>
            </a:r>
            <a:r>
              <a:rPr lang="en-US" dirty="0" smtClean="0">
                <a:solidFill>
                  <a:srgbClr val="FF0000"/>
                </a:solidFill>
              </a:rPr>
              <a:t>increase </a:t>
            </a:r>
            <a:r>
              <a:rPr lang="en-US" dirty="0" smtClean="0"/>
              <a:t>speed when the edges </a:t>
            </a:r>
            <a:r>
              <a:rPr lang="en-US" dirty="0" smtClean="0">
                <a:solidFill>
                  <a:srgbClr val="FF0000"/>
                </a:solidFill>
              </a:rPr>
              <a:t>cool </a:t>
            </a:r>
            <a:r>
              <a:rPr lang="en-US" dirty="0" smtClean="0"/>
              <a:t>and form a </a:t>
            </a:r>
            <a:r>
              <a:rPr lang="en-US" dirty="0" smtClean="0">
                <a:solidFill>
                  <a:srgbClr val="FF0000"/>
                </a:solidFill>
              </a:rPr>
              <a:t>channel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6191" y="1479550"/>
            <a:ext cx="3084740" cy="173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387" y="3539296"/>
            <a:ext cx="3361543" cy="189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3251200"/>
            <a:ext cx="7670800" cy="832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https://youtu.be/ErUr4IIU-WI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Lava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8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/>
              <a:t>Depending on the </a:t>
            </a:r>
            <a:r>
              <a:rPr lang="en-US" sz="2800" i="1" dirty="0" smtClean="0">
                <a:solidFill>
                  <a:srgbClr val="FF0000"/>
                </a:solidFill>
              </a:rPr>
              <a:t>appearance </a:t>
            </a:r>
            <a:r>
              <a:rPr lang="en-US" sz="2800" i="1" dirty="0" smtClean="0"/>
              <a:t>and </a:t>
            </a:r>
            <a:r>
              <a:rPr lang="en-US" sz="2800" i="1" dirty="0" smtClean="0">
                <a:solidFill>
                  <a:srgbClr val="FF0000"/>
                </a:solidFill>
              </a:rPr>
              <a:t>gas content</a:t>
            </a:r>
            <a:r>
              <a:rPr lang="en-US" sz="2800" i="1" dirty="0" smtClean="0"/>
              <a:t>…lava can be categorized into a few different types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800" u="sng" dirty="0" smtClean="0"/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Pahoehoe</a:t>
            </a:r>
            <a:r>
              <a:rPr lang="en-US" sz="2800" dirty="0" smtClean="0"/>
              <a:t>		smooth and ropey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Aa</a:t>
            </a:r>
            <a:r>
              <a:rPr lang="en-US" sz="2800" dirty="0" smtClean="0"/>
              <a:t>				rough and jagged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914400" lvl="1" indent="-514350"/>
            <a:r>
              <a:rPr lang="en-US" sz="2400" dirty="0" err="1" smtClean="0"/>
              <a:t>Pahoehoe</a:t>
            </a:r>
            <a:r>
              <a:rPr lang="en-US" sz="2400" dirty="0" smtClean="0"/>
              <a:t> flows are typically </a:t>
            </a:r>
            <a:r>
              <a:rPr lang="en-US" sz="2400" dirty="0" smtClean="0">
                <a:solidFill>
                  <a:srgbClr val="FF0000"/>
                </a:solidFill>
              </a:rPr>
              <a:t>hotter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thinner</a:t>
            </a:r>
          </a:p>
          <a:p>
            <a:pPr marL="914400" lvl="1" indent="-51435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Pillow Lava</a:t>
            </a:r>
            <a:r>
              <a:rPr lang="en-US" sz="2800" dirty="0" smtClean="0"/>
              <a:t>	form when lava erupts under 					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Pahoehoe</a:t>
            </a:r>
            <a:r>
              <a:rPr lang="en-US" dirty="0" smtClean="0"/>
              <a:t>							• </a:t>
            </a:r>
            <a:r>
              <a:rPr lang="en-US" dirty="0" err="1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Pillow Basalt</a:t>
            </a:r>
            <a:endParaRPr lang="en-US" dirty="0"/>
          </a:p>
        </p:txBody>
      </p:sp>
      <p:pic>
        <p:nvPicPr>
          <p:cNvPr id="29698" name="Picture 2" descr="05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2306638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05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454" y="2306638"/>
            <a:ext cx="2446517" cy="22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5173210"/>
            <a:ext cx="2038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5173210"/>
            <a:ext cx="2543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Pyroclastic Materials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9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In addition to lava…there are several other types of materials that can be ejected from a volcano.</a:t>
            </a:r>
          </a:p>
          <a:p>
            <a:pPr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Volcanic ash</a:t>
            </a:r>
            <a:r>
              <a:rPr lang="en-US" dirty="0" smtClean="0"/>
              <a:t>:	material ejected from a 						volcano that is smaller 						than 2mm</a:t>
            </a:r>
          </a:p>
          <a:p>
            <a:pPr marL="514350" indent="-514350">
              <a:buNone/>
            </a:pPr>
            <a:endParaRPr lang="en-US" sz="10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3094" y="4399416"/>
            <a:ext cx="3559477" cy="21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Pyroclastic Materials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5276" cy="43506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</a:rPr>
              <a:t>Lapilli</a:t>
            </a:r>
            <a:r>
              <a:rPr lang="en-US" dirty="0" smtClean="0"/>
              <a:t>:				2mm – 64mm</a:t>
            </a:r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Blocks and Bombs</a:t>
            </a:r>
            <a:r>
              <a:rPr lang="en-US" dirty="0" smtClean="0"/>
              <a:t>: greater than 64mm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7041" y="1600200"/>
            <a:ext cx="3639759" cy="16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7041" y="3760576"/>
            <a:ext cx="3639759" cy="280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42"/>
            <a:ext cx="8229600" cy="51193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We know a volcano forms around a </a:t>
            </a:r>
            <a:r>
              <a:rPr lang="en-US" i="1" dirty="0" smtClean="0">
                <a:solidFill>
                  <a:srgbClr val="FF0000"/>
                </a:solidFill>
              </a:rPr>
              <a:t>vent</a:t>
            </a:r>
            <a:r>
              <a:rPr lang="en-US" i="1" dirty="0" smtClean="0"/>
              <a:t>.  There are some characteristic of all volcanoes feature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All volcanoes must have some type of conduit that leads to a </a:t>
            </a:r>
            <a:r>
              <a:rPr lang="en-US" dirty="0" smtClean="0">
                <a:solidFill>
                  <a:srgbClr val="FF0000"/>
                </a:solidFill>
              </a:rPr>
              <a:t>magma chamber</a:t>
            </a:r>
          </a:p>
          <a:p>
            <a:endParaRPr lang="en-US" sz="1081" dirty="0" smtClean="0"/>
          </a:p>
          <a:p>
            <a:pPr lvl="1"/>
            <a:r>
              <a:rPr lang="en-US" dirty="0" smtClean="0"/>
              <a:t>Magma chamber is the </a:t>
            </a:r>
            <a:r>
              <a:rPr lang="en-US" dirty="0" smtClean="0">
                <a:solidFill>
                  <a:srgbClr val="FF0000"/>
                </a:solidFill>
              </a:rPr>
              <a:t>reservoir of magma below the volcano</a:t>
            </a:r>
          </a:p>
          <a:p>
            <a:endParaRPr lang="en-US" sz="1000" dirty="0" smtClean="0"/>
          </a:p>
          <a:p>
            <a:r>
              <a:rPr lang="en-US" dirty="0" smtClean="0"/>
              <a:t>Volcanoes have a </a:t>
            </a:r>
            <a:r>
              <a:rPr lang="en-US" dirty="0" smtClean="0">
                <a:solidFill>
                  <a:srgbClr val="FF0000"/>
                </a:solidFill>
              </a:rPr>
              <a:t>funnel shaped pit at the summit</a:t>
            </a:r>
            <a:r>
              <a:rPr lang="en-US" dirty="0" smtClean="0"/>
              <a:t> (top of the mountain)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rgbClr val="FF0000"/>
                </a:solidFill>
              </a:rPr>
              <a:t>crater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6307" y="5408933"/>
            <a:ext cx="2444262" cy="12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Volcanoes can also form </a:t>
            </a:r>
          </a:p>
          <a:p>
            <a:pPr>
              <a:buNone/>
            </a:pPr>
            <a:r>
              <a:rPr lang="en-US" dirty="0" smtClean="0"/>
              <a:t>	a </a:t>
            </a:r>
            <a:r>
              <a:rPr lang="en-US" dirty="0" smtClean="0">
                <a:solidFill>
                  <a:srgbClr val="FF0000"/>
                </a:solidFill>
              </a:rPr>
              <a:t>caldera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Calderas are huge </a:t>
            </a:r>
            <a:r>
              <a:rPr lang="en-US" dirty="0" smtClean="0">
                <a:solidFill>
                  <a:srgbClr val="FF0000"/>
                </a:solidFill>
              </a:rPr>
              <a:t>circular depressions </a:t>
            </a:r>
            <a:r>
              <a:rPr lang="en-US" dirty="0" smtClean="0"/>
              <a:t>that form after a massive eruption that </a:t>
            </a:r>
            <a:r>
              <a:rPr lang="en-US" dirty="0" smtClean="0">
                <a:solidFill>
                  <a:srgbClr val="FF0000"/>
                </a:solidFill>
              </a:rPr>
              <a:t>empties the magma chamber </a:t>
            </a:r>
            <a:r>
              <a:rPr lang="en-US" dirty="0" smtClean="0"/>
              <a:t>and the remaining mountain </a:t>
            </a:r>
            <a:r>
              <a:rPr lang="en-US" dirty="0" smtClean="0">
                <a:solidFill>
                  <a:srgbClr val="FF0000"/>
                </a:solidFill>
              </a:rPr>
              <a:t>collapses </a:t>
            </a:r>
            <a:r>
              <a:rPr lang="en-US" dirty="0" smtClean="0"/>
              <a:t>into it.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Ex.  Crater Lake in Oregon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817" y="1417638"/>
            <a:ext cx="3349521" cy="188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537" y="4957157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4" descr="050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562" y="274638"/>
            <a:ext cx="2416030" cy="61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050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100" y="1694408"/>
            <a:ext cx="4968862" cy="27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1143000"/>
          </a:xfrm>
        </p:spPr>
        <p:txBody>
          <a:bodyPr/>
          <a:lstStyle/>
          <a:p>
            <a:r>
              <a:rPr lang="en-US" dirty="0" smtClean="0"/>
              <a:t>Volcanoes and Volcanism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175"/>
            <a:ext cx="8229600" cy="506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The earth’s surface is speckled with volcanoes…both active, dormant, and extinct.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:  		have erupted during recorded </a:t>
            </a:r>
          </a:p>
          <a:p>
            <a:pPr>
              <a:buNone/>
            </a:pPr>
            <a:r>
              <a:rPr lang="en-US" dirty="0" smtClean="0"/>
              <a:t>						history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Dormant</a:t>
            </a:r>
            <a:r>
              <a:rPr lang="en-US" dirty="0" smtClean="0"/>
              <a:t>:	haven’t erupted but could in 					the future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Extinct</a:t>
            </a:r>
            <a:r>
              <a:rPr lang="en-US" dirty="0" smtClean="0"/>
              <a:t>:		will never erupt again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Geologists recognize several different types of volcanoes based on their characteristics:</a:t>
            </a:r>
          </a:p>
          <a:p>
            <a:pPr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Shield Cone:</a:t>
            </a:r>
            <a:r>
              <a:rPr lang="en-US" dirty="0" smtClean="0"/>
              <a:t>	gently sloping sides built 						up by repeated lava flows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 smtClean="0"/>
          </a:p>
          <a:p>
            <a:pPr marL="514350" indent="-514350">
              <a:buNone/>
            </a:pPr>
            <a:r>
              <a:rPr lang="en-US" dirty="0" smtClean="0"/>
              <a:t>							Ex.  </a:t>
            </a:r>
            <a:r>
              <a:rPr lang="en-US" dirty="0" smtClean="0">
                <a:solidFill>
                  <a:srgbClr val="FF0000"/>
                </a:solidFill>
              </a:rPr>
              <a:t>Hawaiian Islands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08" y="4130450"/>
            <a:ext cx="3136120" cy="19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8762" y="5147674"/>
            <a:ext cx="2078038" cy="13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072"/>
            <a:ext cx="8229600" cy="48200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459" u="sng" dirty="0" smtClean="0">
                <a:solidFill>
                  <a:srgbClr val="FF0000"/>
                </a:solidFill>
              </a:rPr>
              <a:t>Cinder Cone:</a:t>
            </a:r>
            <a:r>
              <a:rPr lang="en-US" sz="3459" dirty="0" smtClean="0"/>
              <a:t>		Small mountains 													(usually less than 														400m) with very 													steeply sloping sides.</a:t>
            </a:r>
          </a:p>
          <a:p>
            <a:pPr marL="514350" indent="-514350">
              <a:buNone/>
            </a:pPr>
            <a:r>
              <a:rPr lang="en-US" sz="865" dirty="0" smtClean="0"/>
              <a:t>	</a:t>
            </a:r>
          </a:p>
          <a:p>
            <a:pPr marL="514350" indent="-514350">
              <a:buNone/>
            </a:pPr>
            <a:endParaRPr lang="en-US" sz="865" dirty="0" smtClean="0"/>
          </a:p>
          <a:p>
            <a:pPr marL="514350" indent="-514350">
              <a:buNone/>
            </a:pPr>
            <a:r>
              <a:rPr lang="en-US" dirty="0" smtClean="0"/>
              <a:t>						</a:t>
            </a:r>
            <a:r>
              <a:rPr lang="en-US" sz="3027" dirty="0" smtClean="0"/>
              <a:t>	</a:t>
            </a:r>
            <a:r>
              <a:rPr lang="en-US" sz="3459" dirty="0" smtClean="0"/>
              <a:t>-</a:t>
            </a:r>
            <a:r>
              <a:rPr lang="en-US" sz="3459" dirty="0" smtClean="0">
                <a:solidFill>
                  <a:srgbClr val="FF0000"/>
                </a:solidFill>
              </a:rPr>
              <a:t>pyroclastic eruptions</a:t>
            </a:r>
          </a:p>
          <a:p>
            <a:pPr marL="514350" indent="-514350">
              <a:buNone/>
            </a:pPr>
            <a:endParaRPr lang="en-US" sz="1081" dirty="0" smtClean="0"/>
          </a:p>
          <a:p>
            <a:pPr marL="514350" indent="-514350">
              <a:buNone/>
            </a:pPr>
            <a:r>
              <a:rPr lang="en-US" sz="3459" dirty="0" smtClean="0"/>
              <a:t>													Ex.  	</a:t>
            </a:r>
            <a:r>
              <a:rPr lang="en-US" sz="3459" dirty="0" smtClean="0">
                <a:solidFill>
                  <a:srgbClr val="FF0000"/>
                </a:solidFill>
              </a:rPr>
              <a:t>Paricutin, Mexico</a:t>
            </a:r>
          </a:p>
          <a:p>
            <a:pPr marL="514350" indent="-514350">
              <a:buNone/>
            </a:pPr>
            <a:endParaRPr lang="en-US" sz="108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3459" dirty="0" smtClean="0">
                <a:solidFill>
                  <a:srgbClr val="FF0000"/>
                </a:solidFill>
              </a:rPr>
              <a:t>													Wizard Island in Oregon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39" y="3055256"/>
            <a:ext cx="3206881" cy="214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6072"/>
            <a:ext cx="8558455" cy="48200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459" u="sng" dirty="0" smtClean="0">
                <a:solidFill>
                  <a:srgbClr val="FF0000"/>
                </a:solidFill>
              </a:rPr>
              <a:t>Composite Cone:</a:t>
            </a:r>
            <a:r>
              <a:rPr lang="en-US" sz="3459" dirty="0" smtClean="0"/>
              <a:t>	very large 														mountains built by 														alternating episodes 														of lava flows followed 													by pyroclastic eruptions</a:t>
            </a:r>
          </a:p>
          <a:p>
            <a:pPr marL="514350" indent="-514350">
              <a:buFont typeface="+mj-lt"/>
              <a:buAutoNum type="arabicPeriod" startAt="3"/>
            </a:pPr>
            <a:endParaRPr lang="en-US" sz="3459" dirty="0" smtClean="0"/>
          </a:p>
          <a:p>
            <a:pPr marL="514350" indent="-514350">
              <a:buNone/>
            </a:pPr>
            <a:r>
              <a:rPr lang="en-US" sz="3459" dirty="0" smtClean="0"/>
              <a:t>															Ex.  </a:t>
            </a:r>
            <a:r>
              <a:rPr lang="en-US" sz="3459" dirty="0" smtClean="0">
                <a:solidFill>
                  <a:srgbClr val="FF0000"/>
                </a:solidFill>
              </a:rPr>
              <a:t>Mount St. Helens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190237"/>
            <a:ext cx="2668589" cy="200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615412"/>
            <a:ext cx="3473754" cy="17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6072"/>
            <a:ext cx="8558455" cy="532336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459" u="sng" dirty="0" smtClean="0">
                <a:solidFill>
                  <a:srgbClr val="FF0000"/>
                </a:solidFill>
              </a:rPr>
              <a:t>Lava Domes</a:t>
            </a:r>
            <a:r>
              <a:rPr lang="en-US" sz="3459" u="sng" dirty="0" smtClean="0"/>
              <a:t>:</a:t>
            </a:r>
            <a:r>
              <a:rPr lang="en-US" sz="3459" dirty="0" smtClean="0"/>
              <a:t>			a big rounded 													mountain that forms 													when viscous magma is 													forced up to the surface.</a:t>
            </a:r>
          </a:p>
          <a:p>
            <a:pPr marL="514350" indent="-514350">
              <a:buNone/>
            </a:pPr>
            <a:endParaRPr lang="en-US" sz="900" dirty="0" smtClean="0"/>
          </a:p>
          <a:p>
            <a:pPr marL="4057650" lvl="8" indent="-5143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Palatino"/>
                <a:cs typeface="Palatino"/>
              </a:rPr>
              <a:t>less common</a:t>
            </a:r>
          </a:p>
          <a:p>
            <a:pPr marL="4057650" lvl="8" indent="-514350">
              <a:buFontTx/>
              <a:buChar char="-"/>
            </a:pPr>
            <a:endParaRPr lang="en-US" sz="2800" dirty="0" smtClean="0">
              <a:latin typeface="Palatino"/>
              <a:cs typeface="Palatino"/>
            </a:endParaRPr>
          </a:p>
          <a:p>
            <a:pPr marL="4057650" lvl="8" indent="-514350">
              <a:buFontTx/>
              <a:buChar char="-"/>
            </a:pPr>
            <a:r>
              <a:rPr lang="en-US" sz="2800" dirty="0" smtClean="0">
                <a:latin typeface="Palatino"/>
                <a:cs typeface="Palatino"/>
              </a:rPr>
              <a:t>These usually don’t, but can have violent and destructive eruptions if there is </a:t>
            </a:r>
            <a:r>
              <a:rPr lang="en-US" sz="2800" dirty="0" smtClean="0">
                <a:solidFill>
                  <a:srgbClr val="FF0000"/>
                </a:solidFill>
                <a:latin typeface="Palatino"/>
                <a:cs typeface="Palatino"/>
              </a:rPr>
              <a:t>built up pressure</a:t>
            </a:r>
            <a:r>
              <a:rPr lang="en-US" sz="2800" dirty="0" smtClean="0"/>
              <a:t>						</a:t>
            </a:r>
          </a:p>
          <a:p>
            <a:pPr marL="514350" indent="-514350">
              <a:buNone/>
            </a:pPr>
            <a:endParaRPr lang="en-US" sz="3459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572" y="2151063"/>
            <a:ext cx="295605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4490239"/>
            <a:ext cx="2892425" cy="216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72" y="507453"/>
            <a:ext cx="3685349" cy="206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72" y="3692905"/>
            <a:ext cx="3685350" cy="17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627" y="507453"/>
            <a:ext cx="3354985" cy="48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1143000"/>
          </a:xfrm>
        </p:spPr>
        <p:txBody>
          <a:bodyPr/>
          <a:lstStyle/>
          <a:p>
            <a:r>
              <a:rPr lang="en-US" dirty="0" smtClean="0"/>
              <a:t>Volcanoes and Volcanism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175"/>
            <a:ext cx="8229600" cy="5062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Although in the short term volcanic eruptions can be quite devastating…Looking at the overall geologic history of the Earth volcanism is actually viewed as a </a:t>
            </a:r>
            <a:r>
              <a:rPr lang="en-US" i="1" dirty="0" smtClean="0">
                <a:solidFill>
                  <a:srgbClr val="FF0000"/>
                </a:solidFill>
              </a:rPr>
              <a:t>constructive process</a:t>
            </a:r>
            <a:r>
              <a:rPr lang="en-US" i="1" dirty="0" smtClean="0"/>
              <a:t>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Emissions </a:t>
            </a:r>
            <a:r>
              <a:rPr lang="en-US" dirty="0" smtClean="0"/>
              <a:t>have shaped our atmosphere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Island formation</a:t>
            </a:r>
          </a:p>
          <a:p>
            <a:r>
              <a:rPr lang="en-US" dirty="0" smtClean="0"/>
              <a:t>Help produce </a:t>
            </a:r>
            <a:r>
              <a:rPr lang="en-US" dirty="0" smtClean="0">
                <a:solidFill>
                  <a:srgbClr val="FF0000"/>
                </a:solidFill>
              </a:rPr>
              <a:t>productive soils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1143000"/>
          </a:xfrm>
        </p:spPr>
        <p:txBody>
          <a:bodyPr/>
          <a:lstStyle/>
          <a:p>
            <a:r>
              <a:rPr lang="en-US" dirty="0" smtClean="0"/>
              <a:t>Volcanoes and Volcanism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946"/>
            <a:ext cx="8229600" cy="3072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59" i="1" dirty="0" smtClean="0"/>
              <a:t>Volcanism illustrates the </a:t>
            </a:r>
            <a:r>
              <a:rPr lang="en-US" sz="3459" i="1" dirty="0" smtClean="0">
                <a:solidFill>
                  <a:srgbClr val="FF0000"/>
                </a:solidFill>
              </a:rPr>
              <a:t>complex interactions</a:t>
            </a:r>
            <a:r>
              <a:rPr lang="en-US" sz="3459" i="1" dirty="0" smtClean="0"/>
              <a:t> among the Earth’s systems.</a:t>
            </a:r>
          </a:p>
          <a:p>
            <a:pPr>
              <a:buNone/>
            </a:pPr>
            <a:endParaRPr lang="en-US" sz="1081" i="1" dirty="0" smtClean="0"/>
          </a:p>
          <a:p>
            <a:pPr>
              <a:buNone/>
            </a:pPr>
            <a:r>
              <a:rPr lang="en-US" sz="3459" dirty="0" smtClean="0"/>
              <a:t>A volcano is a </a:t>
            </a:r>
            <a:r>
              <a:rPr lang="en-US" sz="3459" dirty="0" smtClean="0">
                <a:solidFill>
                  <a:srgbClr val="FF0000"/>
                </a:solidFill>
              </a:rPr>
              <a:t>hill or mountain that forms around a vent where lava, pyroclastic material, and gases erupt</a:t>
            </a:r>
          </a:p>
          <a:p>
            <a:pPr>
              <a:buNone/>
            </a:pPr>
            <a:endParaRPr lang="en-US" sz="1176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15" y="4483053"/>
            <a:ext cx="1699433" cy="225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8856" y="4492859"/>
            <a:ext cx="3497943" cy="22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1143000"/>
          </a:xfrm>
        </p:spPr>
        <p:txBody>
          <a:bodyPr/>
          <a:lstStyle/>
          <a:p>
            <a:r>
              <a:rPr lang="en-US" dirty="0" smtClean="0"/>
              <a:t>Volcanoes and Volcanism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945"/>
            <a:ext cx="8229600" cy="5548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59" dirty="0" smtClean="0"/>
              <a:t>Volcanism refers to any </a:t>
            </a:r>
            <a:r>
              <a:rPr lang="en-US" sz="3459" dirty="0" smtClean="0">
                <a:solidFill>
                  <a:srgbClr val="FF0000"/>
                </a:solidFill>
              </a:rPr>
              <a:t>activity associated with the rise and release of magma and gases.</a:t>
            </a:r>
          </a:p>
          <a:p>
            <a:pPr>
              <a:buNone/>
            </a:pPr>
            <a:endParaRPr lang="en-US" sz="1081" dirty="0" smtClean="0"/>
          </a:p>
          <a:p>
            <a:pPr lvl="1"/>
            <a:r>
              <a:rPr lang="en-US" dirty="0" smtClean="0"/>
              <a:t>All of the terrestrial planets and Earth’s moon were </a:t>
            </a:r>
            <a:r>
              <a:rPr lang="en-US" dirty="0" smtClean="0">
                <a:solidFill>
                  <a:srgbClr val="FF0000"/>
                </a:solidFill>
              </a:rPr>
              <a:t>volcanically </a:t>
            </a:r>
            <a:r>
              <a:rPr lang="en-US" dirty="0" smtClean="0"/>
              <a:t>active at one point.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609" y="4114497"/>
            <a:ext cx="4596191" cy="25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2"/>
            <a:ext cx="8229600" cy="1143000"/>
          </a:xfrm>
        </p:spPr>
        <p:txBody>
          <a:bodyPr/>
          <a:lstStyle/>
          <a:p>
            <a:r>
              <a:rPr lang="en-US" dirty="0" smtClean="0"/>
              <a:t>Volcanic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012"/>
            <a:ext cx="8229600" cy="5503514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dirty="0" smtClean="0"/>
              <a:t>Volcanic gases have varying </a:t>
            </a:r>
            <a:r>
              <a:rPr lang="en-US" dirty="0" smtClean="0">
                <a:solidFill>
                  <a:srgbClr val="FF0000"/>
                </a:solidFill>
              </a:rPr>
              <a:t>compositions </a:t>
            </a:r>
          </a:p>
          <a:p>
            <a:pPr>
              <a:buNone/>
            </a:pPr>
            <a:r>
              <a:rPr lang="en-US" dirty="0" smtClean="0"/>
              <a:t>and usually dissipate into the atmosphere 	</a:t>
            </a:r>
          </a:p>
          <a:p>
            <a:pPr>
              <a:buNone/>
            </a:pPr>
            <a:r>
              <a:rPr lang="en-US" dirty="0" smtClean="0"/>
              <a:t>quickly following an eruption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/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However….there have been events where volcanic gases have had significant climatic impacts.</a:t>
            </a:r>
          </a:p>
          <a:p>
            <a:pPr>
              <a:buNone/>
            </a:pPr>
            <a:endParaRPr lang="en-US" sz="1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2"/>
            <a:ext cx="8229600" cy="1143000"/>
          </a:xfrm>
        </p:spPr>
        <p:txBody>
          <a:bodyPr/>
          <a:lstStyle/>
          <a:p>
            <a:r>
              <a:rPr lang="en-US" dirty="0" smtClean="0"/>
              <a:t>Volcanic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012"/>
            <a:ext cx="5350349" cy="5503514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3600" b="1" i="1" u="sng" dirty="0" smtClean="0"/>
              <a:t>Examples</a:t>
            </a:r>
            <a:r>
              <a:rPr lang="en-US" sz="3600" dirty="0" smtClean="0"/>
              <a:t>:</a:t>
            </a:r>
          </a:p>
          <a:p>
            <a:pPr lvl="1">
              <a:buNone/>
            </a:pPr>
            <a:endParaRPr lang="en-US" sz="1000" dirty="0" smtClean="0"/>
          </a:p>
          <a:p>
            <a:pPr>
              <a:buNone/>
            </a:pPr>
            <a:r>
              <a:rPr lang="en-US" sz="3600" dirty="0" smtClean="0"/>
              <a:t>1783 -	</a:t>
            </a:r>
            <a:r>
              <a:rPr lang="en-US" sz="3600" dirty="0" smtClean="0">
                <a:solidFill>
                  <a:srgbClr val="FF0000"/>
                </a:solidFill>
              </a:rPr>
              <a:t>Blue Haze Famine </a:t>
            </a:r>
          </a:p>
          <a:p>
            <a:pPr lvl="1">
              <a:buNone/>
            </a:pPr>
            <a:r>
              <a:rPr lang="en-US" sz="3200" dirty="0" smtClean="0"/>
              <a:t>	(</a:t>
            </a:r>
            <a:r>
              <a:rPr lang="en-US" sz="3200" dirty="0" err="1" smtClean="0"/>
              <a:t>Laki</a:t>
            </a:r>
            <a:r>
              <a:rPr lang="en-US" sz="3200" dirty="0" smtClean="0"/>
              <a:t> Fissure, Iceland)</a:t>
            </a:r>
          </a:p>
          <a:p>
            <a:pPr lvl="1">
              <a:buNone/>
            </a:pPr>
            <a:endParaRPr lang="en-US" sz="900" dirty="0" smtClean="0"/>
          </a:p>
          <a:p>
            <a:pPr lvl="1">
              <a:buNone/>
            </a:pPr>
            <a:r>
              <a:rPr lang="en-US" sz="3200" dirty="0" smtClean="0"/>
              <a:t>-vast amounts of </a:t>
            </a:r>
            <a:r>
              <a:rPr lang="en-US" sz="3200" dirty="0" smtClean="0">
                <a:solidFill>
                  <a:srgbClr val="FF0000"/>
                </a:solidFill>
              </a:rPr>
              <a:t>sulfur gases</a:t>
            </a:r>
            <a:r>
              <a:rPr lang="en-US" sz="3200" dirty="0" smtClean="0"/>
              <a:t> stunted crop growth across N. Europe and killed most of the domestic animals in Iceland </a:t>
            </a:r>
          </a:p>
          <a:p>
            <a:pPr lvl="1">
              <a:buNone/>
            </a:pPr>
            <a:endParaRPr lang="en-US" sz="865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1549" y="1821185"/>
            <a:ext cx="2625251" cy="38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2"/>
            <a:ext cx="8229600" cy="1143000"/>
          </a:xfrm>
        </p:spPr>
        <p:txBody>
          <a:bodyPr/>
          <a:lstStyle/>
          <a:p>
            <a:r>
              <a:rPr lang="en-US" dirty="0" smtClean="0"/>
              <a:t>Volcanic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34012"/>
            <a:ext cx="5602516" cy="5503514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sz="3600" b="1" i="1" u="sng" dirty="0" smtClean="0"/>
              <a:t>Examples</a:t>
            </a:r>
            <a:r>
              <a:rPr lang="en-US" sz="3600" dirty="0" smtClean="0"/>
              <a:t>: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sz="865" dirty="0" smtClean="0"/>
          </a:p>
          <a:p>
            <a:pPr>
              <a:buNone/>
            </a:pPr>
            <a:r>
              <a:rPr lang="en-US" sz="3600" dirty="0" smtClean="0"/>
              <a:t>1815-1816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“1800 &amp; Frozen to Death”</a:t>
            </a:r>
          </a:p>
          <a:p>
            <a:pPr>
              <a:buNone/>
            </a:pPr>
            <a:r>
              <a:rPr lang="en-US" sz="3200" dirty="0" smtClean="0"/>
              <a:t>-Due to Mount </a:t>
            </a:r>
            <a:r>
              <a:rPr lang="en-US" sz="3200" dirty="0" err="1" smtClean="0">
                <a:solidFill>
                  <a:srgbClr val="FF0000"/>
                </a:solidFill>
              </a:rPr>
              <a:t>Tambora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/>
              <a:t>Eruption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3200" dirty="0" smtClean="0"/>
              <a:t>Referred to as the </a:t>
            </a:r>
            <a:r>
              <a:rPr lang="en-US" sz="3200" dirty="0" smtClean="0">
                <a:solidFill>
                  <a:srgbClr val="FF0000"/>
                </a:solidFill>
              </a:rPr>
              <a:t>Year 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without a Summer </a:t>
            </a:r>
            <a:r>
              <a:rPr lang="en-US" sz="3200" dirty="0" smtClean="0"/>
              <a:t>Across the</a:t>
            </a:r>
          </a:p>
          <a:p>
            <a:pPr>
              <a:buNone/>
            </a:pPr>
            <a:r>
              <a:rPr lang="en-US" sz="3200" dirty="0" smtClean="0"/>
              <a:t>World</a:t>
            </a:r>
          </a:p>
          <a:p>
            <a:pPr>
              <a:buNone/>
            </a:pPr>
            <a:endParaRPr lang="en-US" sz="865" dirty="0" smtClean="0"/>
          </a:p>
          <a:p>
            <a:pPr>
              <a:buNone/>
            </a:pPr>
            <a:endParaRPr lang="en-US" sz="865" dirty="0" smtClean="0"/>
          </a:p>
          <a:p>
            <a:pPr>
              <a:buNone/>
            </a:pPr>
            <a:endParaRPr lang="en-US" sz="32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010" y="1234012"/>
            <a:ext cx="3122990" cy="231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9714" y="4090893"/>
            <a:ext cx="2467429" cy="247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954</Words>
  <Application>Microsoft Macintosh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Volcanoes and Volcanism</vt:lpstr>
      <vt:lpstr>Volcanoes and Volcanism </vt:lpstr>
      <vt:lpstr>Slide 3</vt:lpstr>
      <vt:lpstr>Volcanoes and Volcanism </vt:lpstr>
      <vt:lpstr>Volcanoes and Volcanism </vt:lpstr>
      <vt:lpstr>Volcanoes and Volcanism </vt:lpstr>
      <vt:lpstr>Volcanic Gases</vt:lpstr>
      <vt:lpstr>Volcanic Gases</vt:lpstr>
      <vt:lpstr>Volcanic Gases</vt:lpstr>
      <vt:lpstr>Volcanic Gases</vt:lpstr>
      <vt:lpstr>Lava Flows</vt:lpstr>
      <vt:lpstr>Slide 12</vt:lpstr>
      <vt:lpstr>Types of Lava </vt:lpstr>
      <vt:lpstr>Types of Lava</vt:lpstr>
      <vt:lpstr>Pyroclastic Materials </vt:lpstr>
      <vt:lpstr>Pyroclastic Materials </vt:lpstr>
      <vt:lpstr>Types of Volcanoes</vt:lpstr>
      <vt:lpstr>Types of Volcanoes</vt:lpstr>
      <vt:lpstr>Slide 19</vt:lpstr>
      <vt:lpstr>Types of Volcanoes</vt:lpstr>
      <vt:lpstr>Types of Volcanoes</vt:lpstr>
      <vt:lpstr>Types of Volcanoes</vt:lpstr>
      <vt:lpstr>Types of Volcanoes</vt:lpstr>
    </vt:vector>
  </TitlesOfParts>
  <Company>Independence Local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Volcanism</dc:title>
  <dc:creator>IHS ILS</dc:creator>
  <cp:lastModifiedBy>IHS ILS</cp:lastModifiedBy>
  <cp:revision>11</cp:revision>
  <cp:lastPrinted>2019-11-08T17:58:40Z</cp:lastPrinted>
  <dcterms:created xsi:type="dcterms:W3CDTF">2019-11-15T17:01:08Z</dcterms:created>
  <dcterms:modified xsi:type="dcterms:W3CDTF">2019-11-15T17:06:43Z</dcterms:modified>
</cp:coreProperties>
</file>