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9" autoAdjust="0"/>
    <p:restoredTop sz="94605" autoAdjust="0"/>
  </p:normalViewPr>
  <p:slideViewPr>
    <p:cSldViewPr snapToGrid="0" snapToObjects="1">
      <p:cViewPr varScale="1">
        <p:scale>
          <a:sx n="144" d="100"/>
          <a:sy n="144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D1A3C5-2EFA-6A47-9756-48991006AFCB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C82F59C-F95D-D241-AA28-31B14C6C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78" y="3037840"/>
            <a:ext cx="5568472" cy="34802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locate stars on the celestial sphere </a:t>
            </a:r>
            <a:r>
              <a:rPr lang="en-US" dirty="0" smtClean="0">
                <a:solidFill>
                  <a:srgbClr val="FFFF00"/>
                </a:solidFill>
              </a:rPr>
              <a:t>we must use angular measurements.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Commonly measured in terms of </a:t>
            </a:r>
            <a:r>
              <a:rPr lang="en-US" dirty="0" smtClean="0">
                <a:solidFill>
                  <a:srgbClr val="FFFF00"/>
                </a:solidFill>
              </a:rPr>
              <a:t>degrees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48" y="4266009"/>
            <a:ext cx="1950377" cy="22546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3169920"/>
          </a:xfrm>
        </p:spPr>
        <p:txBody>
          <a:bodyPr>
            <a:normAutofit/>
          </a:bodyPr>
          <a:lstStyle/>
          <a:p>
            <a:r>
              <a:rPr lang="en-US" dirty="0" smtClean="0"/>
              <a:t>A few handy approximations:</a:t>
            </a:r>
          </a:p>
          <a:p>
            <a:endParaRPr lang="en-US" sz="800" dirty="0" smtClean="0"/>
          </a:p>
          <a:p>
            <a:pPr lvl="1">
              <a:buNone/>
            </a:pPr>
            <a:r>
              <a:rPr lang="en-US" dirty="0" smtClean="0"/>
              <a:t>2°		=	</a:t>
            </a:r>
            <a:r>
              <a:rPr lang="en-US" dirty="0" smtClean="0">
                <a:solidFill>
                  <a:srgbClr val="FFFF00"/>
                </a:solidFill>
              </a:rPr>
              <a:t>width across your finger</a:t>
            </a:r>
          </a:p>
          <a:p>
            <a:pPr marL="863600" lvl="1" indent="-514350">
              <a:buNone/>
            </a:pPr>
            <a:r>
              <a:rPr lang="en-US" dirty="0" smtClean="0"/>
              <a:t>10°		=	</a:t>
            </a:r>
            <a:r>
              <a:rPr lang="en-US" dirty="0" smtClean="0">
                <a:solidFill>
                  <a:srgbClr val="FFFF00"/>
                </a:solidFill>
              </a:rPr>
              <a:t>width across your knuckles</a:t>
            </a:r>
          </a:p>
          <a:p>
            <a:pPr marL="863600" lvl="1" indent="-514350">
              <a:buNone/>
            </a:pPr>
            <a:r>
              <a:rPr lang="en-US" dirty="0" smtClean="0"/>
              <a:t>20°		=	</a:t>
            </a:r>
            <a:r>
              <a:rPr lang="en-US" dirty="0" smtClean="0">
                <a:solidFill>
                  <a:srgbClr val="FFFF00"/>
                </a:solidFill>
              </a:rPr>
              <a:t>width across your hand 			outstretched</a:t>
            </a:r>
          </a:p>
          <a:p>
            <a:pPr marL="863600" lvl="1" indent="-514350">
              <a:buNone/>
            </a:pPr>
            <a:endParaRPr lang="en-US" sz="9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67" y="4296362"/>
            <a:ext cx="3989705" cy="23938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62480"/>
            <a:ext cx="7167284" cy="4196080"/>
          </a:xfrm>
        </p:spPr>
        <p:txBody>
          <a:bodyPr>
            <a:normAutofit/>
          </a:bodyPr>
          <a:lstStyle/>
          <a:p>
            <a:r>
              <a:rPr lang="en-US" dirty="0" smtClean="0"/>
              <a:t>Most Constellations range in size from </a:t>
            </a:r>
            <a:r>
              <a:rPr lang="en-US" dirty="0" smtClean="0">
                <a:solidFill>
                  <a:srgbClr val="FFFF00"/>
                </a:solidFill>
              </a:rPr>
              <a:t>a few degrees to 10’s of degrees.</a:t>
            </a:r>
          </a:p>
          <a:p>
            <a:endParaRPr lang="en-US" sz="800" dirty="0" smtClean="0"/>
          </a:p>
          <a:p>
            <a:pPr lvl="1">
              <a:buNone/>
            </a:pPr>
            <a:r>
              <a:rPr lang="en-US" dirty="0" smtClean="0"/>
              <a:t>Ex… </a:t>
            </a:r>
            <a:r>
              <a:rPr lang="en-US" dirty="0" smtClean="0">
                <a:solidFill>
                  <a:srgbClr val="FFFF00"/>
                </a:solidFill>
              </a:rPr>
              <a:t>The Big Dipper is about 25° across</a:t>
            </a:r>
            <a:r>
              <a:rPr lang="en-US" dirty="0" smtClean="0"/>
              <a:t>.</a:t>
            </a:r>
          </a:p>
          <a:p>
            <a:pPr marL="863600" lvl="1" indent="-514350">
              <a:buNone/>
            </a:pPr>
            <a:endParaRPr lang="en-US" sz="9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71" y="4273667"/>
            <a:ext cx="3220720" cy="24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8" y="4273668"/>
            <a:ext cx="2910289" cy="24155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94" y="1699856"/>
            <a:ext cx="7699248" cy="4853344"/>
          </a:xfrm>
        </p:spPr>
        <p:txBody>
          <a:bodyPr>
            <a:normAutofit/>
          </a:bodyPr>
          <a:lstStyle/>
          <a:p>
            <a:r>
              <a:rPr lang="en-US" dirty="0" smtClean="0"/>
              <a:t>The Horizon System of locating has 3 points in common with latitude/longitude:</a:t>
            </a:r>
          </a:p>
          <a:p>
            <a:pPr marL="52070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Both systems are based on Great Circles</a:t>
            </a:r>
            <a:r>
              <a:rPr lang="en-US" dirty="0" smtClean="0"/>
              <a:t>.</a:t>
            </a:r>
          </a:p>
          <a:p>
            <a:pPr marL="863600" lvl="1" indent="-514350">
              <a:buNone/>
            </a:pPr>
            <a:endParaRPr lang="en-US" sz="1000" dirty="0" smtClean="0"/>
          </a:p>
          <a:p>
            <a:pPr marL="863600" lvl="1" indent="-514350">
              <a:buNone/>
            </a:pPr>
            <a:r>
              <a:rPr lang="en-US" dirty="0" smtClean="0"/>
              <a:t>So what’s a Great Circle?</a:t>
            </a:r>
          </a:p>
          <a:p>
            <a:pPr marL="863600" lvl="1" indent="-514350">
              <a:buNone/>
            </a:pPr>
            <a:endParaRPr lang="en-US" sz="900" dirty="0" smtClean="0"/>
          </a:p>
          <a:p>
            <a:pPr marL="1212850" lvl="2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A circle that divides a sphere </a:t>
            </a:r>
          </a:p>
          <a:p>
            <a:pPr marL="1212850" lvl="2" indent="-514350">
              <a:buNone/>
            </a:pPr>
            <a:r>
              <a:rPr lang="en-US" dirty="0" smtClean="0">
                <a:solidFill>
                  <a:srgbClr val="FFFF00"/>
                </a:solidFill>
              </a:rPr>
              <a:t>into 2 equal hemispheres</a:t>
            </a:r>
            <a:r>
              <a:rPr lang="en-US" dirty="0" smtClean="0"/>
              <a:t>.  </a:t>
            </a:r>
          </a:p>
          <a:p>
            <a:pPr marL="1212850" lvl="2" indent="-514350">
              <a:buNone/>
            </a:pPr>
            <a:r>
              <a:rPr lang="en-US" dirty="0" smtClean="0"/>
              <a:t>	(ex.  Equator)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90" y="4712550"/>
            <a:ext cx="2851823" cy="184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9" y="168809"/>
            <a:ext cx="1666349" cy="1531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498095"/>
            <a:ext cx="7167284" cy="2586225"/>
          </a:xfrm>
        </p:spPr>
        <p:txBody>
          <a:bodyPr/>
          <a:lstStyle/>
          <a:p>
            <a:pPr marL="520700" indent="-514350">
              <a:buFont typeface="+mj-lt"/>
              <a:buAutoNum type="arabicPeriod" startAt="2"/>
            </a:pPr>
            <a:r>
              <a:rPr lang="en-US" dirty="0" smtClean="0"/>
              <a:t>One coordinate is measured </a:t>
            </a:r>
            <a:r>
              <a:rPr lang="en-US" dirty="0" smtClean="0">
                <a:solidFill>
                  <a:srgbClr val="FFFF00"/>
                </a:solidFill>
              </a:rPr>
              <a:t>along the great circle</a:t>
            </a:r>
            <a:r>
              <a:rPr lang="en-US" dirty="0" smtClean="0"/>
              <a:t> (ex.  Longitude).  </a:t>
            </a:r>
          </a:p>
          <a:p>
            <a:pPr marL="520700" indent="-514350">
              <a:buNone/>
            </a:pPr>
            <a:r>
              <a:rPr lang="en-US" dirty="0" smtClean="0"/>
              <a:t>	The other is measured </a:t>
            </a:r>
            <a:r>
              <a:rPr lang="en-US" dirty="0" smtClean="0">
                <a:solidFill>
                  <a:srgbClr val="FFFF00"/>
                </a:solidFill>
              </a:rPr>
              <a:t>above or below the great circle</a:t>
            </a:r>
            <a:r>
              <a:rPr lang="en-US" dirty="0" smtClean="0"/>
              <a:t>.  (ex.  Latitude)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13" y="3917468"/>
            <a:ext cx="5046372" cy="263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044700"/>
            <a:ext cx="8138081" cy="4508500"/>
          </a:xfrm>
        </p:spPr>
        <p:txBody>
          <a:bodyPr/>
          <a:lstStyle/>
          <a:p>
            <a:pPr marL="520700" indent="-514350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zero point </a:t>
            </a:r>
            <a:r>
              <a:rPr lang="en-US" dirty="0" smtClean="0"/>
              <a:t>could have been chosen anywhere along the great circle.</a:t>
            </a:r>
          </a:p>
          <a:p>
            <a:pPr marL="520700" indent="-514350">
              <a:buFont typeface="+mj-lt"/>
              <a:buAutoNum type="arabicPeriod" startAt="3"/>
            </a:pPr>
            <a:endParaRPr lang="en-US" sz="900" dirty="0" smtClean="0"/>
          </a:p>
          <a:p>
            <a:pPr marL="520700" indent="-514350">
              <a:buNone/>
            </a:pPr>
            <a:r>
              <a:rPr lang="en-US" dirty="0" smtClean="0"/>
              <a:t>	•	</a:t>
            </a:r>
            <a:r>
              <a:rPr lang="en-US" dirty="0" smtClean="0">
                <a:solidFill>
                  <a:srgbClr val="FFFF00"/>
                </a:solidFill>
              </a:rPr>
              <a:t>choice is arbitrary</a:t>
            </a:r>
            <a:r>
              <a:rPr lang="en-US" dirty="0" smtClean="0"/>
              <a:t>, but everyone must 	then use the same one.</a:t>
            </a:r>
          </a:p>
          <a:p>
            <a:pPr marL="520700" indent="-514350">
              <a:buNone/>
            </a:pPr>
            <a:r>
              <a:rPr lang="en-US" dirty="0" smtClean="0"/>
              <a:t>	</a:t>
            </a:r>
          </a:p>
          <a:p>
            <a:pPr marL="520700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56" y="4767254"/>
            <a:ext cx="381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3758"/>
            <a:ext cx="7167284" cy="4509442"/>
          </a:xfrm>
        </p:spPr>
        <p:txBody>
          <a:bodyPr anchor="t"/>
          <a:lstStyle/>
          <a:p>
            <a:pPr marL="520700" indent="-514350"/>
            <a:r>
              <a:rPr lang="en-US" dirty="0" smtClean="0"/>
              <a:t>The great circle this system is based on is called the </a:t>
            </a:r>
            <a:r>
              <a:rPr lang="en-US" dirty="0" smtClean="0">
                <a:solidFill>
                  <a:srgbClr val="FFFF00"/>
                </a:solidFill>
              </a:rPr>
              <a:t>horizon</a:t>
            </a:r>
            <a:r>
              <a:rPr lang="en-US" dirty="0" smtClean="0"/>
              <a:t>.  </a:t>
            </a:r>
          </a:p>
          <a:p>
            <a:pPr marL="520700" indent="-514350"/>
            <a:endParaRPr lang="en-US" sz="800" dirty="0" smtClean="0"/>
          </a:p>
          <a:p>
            <a:pPr marL="520700" indent="-514350"/>
            <a:r>
              <a:rPr lang="en-US" dirty="0" smtClean="0">
                <a:solidFill>
                  <a:srgbClr val="FFFF00"/>
                </a:solidFill>
              </a:rPr>
              <a:t>Celestial Horizon </a:t>
            </a:r>
            <a:r>
              <a:rPr lang="en-US" dirty="0" smtClean="0"/>
              <a:t>NOT the line separating the sky and earth.</a:t>
            </a:r>
          </a:p>
          <a:p>
            <a:pPr marL="520700" indent="-514350"/>
            <a:endParaRPr lang="en-US" sz="9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13" y="1371600"/>
            <a:ext cx="7828229" cy="5181600"/>
          </a:xfrm>
        </p:spPr>
        <p:txBody>
          <a:bodyPr/>
          <a:lstStyle/>
          <a:p>
            <a:pPr marL="863600" lvl="1" indent="-514350"/>
            <a:r>
              <a:rPr lang="en-US" dirty="0" smtClean="0"/>
              <a:t>Celestial Horizon is defined with respect to the </a:t>
            </a:r>
            <a:r>
              <a:rPr lang="en-US" dirty="0" smtClean="0">
                <a:solidFill>
                  <a:srgbClr val="FFFF00"/>
                </a:solidFill>
              </a:rPr>
              <a:t>zenith</a:t>
            </a:r>
            <a:r>
              <a:rPr lang="en-US" dirty="0" smtClean="0"/>
              <a:t>.</a:t>
            </a:r>
          </a:p>
          <a:p>
            <a:pPr marL="863600" lvl="1" indent="-514350"/>
            <a:endParaRPr lang="en-US" dirty="0" smtClean="0"/>
          </a:p>
          <a:p>
            <a:pPr marL="863600" lvl="1" indent="-514350"/>
            <a:r>
              <a:rPr lang="en-US" dirty="0" smtClean="0"/>
              <a:t>The zenith is </a:t>
            </a:r>
            <a:r>
              <a:rPr lang="en-US" dirty="0" smtClean="0">
                <a:solidFill>
                  <a:srgbClr val="FFFF00"/>
                </a:solidFill>
              </a:rPr>
              <a:t>the point on the celestial sphere that is directly overhead</a:t>
            </a:r>
            <a:r>
              <a:rPr lang="en-US" dirty="0" smtClean="0"/>
              <a:t>.</a:t>
            </a:r>
          </a:p>
          <a:p>
            <a:pPr marL="520700" indent="-514350"/>
            <a:endParaRPr lang="en-US" sz="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13" y="3997261"/>
            <a:ext cx="2947279" cy="25559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371600"/>
            <a:ext cx="8300720" cy="5080000"/>
          </a:xfrm>
        </p:spPr>
        <p:txBody>
          <a:bodyPr>
            <a:noAutofit/>
          </a:bodyPr>
          <a:lstStyle/>
          <a:p>
            <a:r>
              <a:rPr lang="en-US" dirty="0" smtClean="0"/>
              <a:t>Coordinates used in the Horizon System: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Altitude: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angular distance above the 				</a:t>
            </a:r>
            <a:r>
              <a:rPr lang="en-US" dirty="0" err="1" smtClean="0">
                <a:solidFill>
                  <a:srgbClr val="FFFF00"/>
                </a:solidFill>
              </a:rPr>
              <a:t>celesital</a:t>
            </a:r>
            <a:r>
              <a:rPr lang="en-US" dirty="0" smtClean="0">
                <a:solidFill>
                  <a:srgbClr val="FFFF00"/>
                </a:solidFill>
              </a:rPr>
              <a:t> horizon</a:t>
            </a:r>
            <a:r>
              <a:rPr lang="en-US" dirty="0" smtClean="0"/>
              <a:t>.  		</a:t>
            </a:r>
            <a:r>
              <a:rPr lang="en-US" sz="800" dirty="0" smtClean="0"/>
              <a:t>			</a:t>
            </a:r>
            <a:r>
              <a:rPr lang="en-US" i="1" dirty="0" smtClean="0"/>
              <a:t>(corresponds to latitude)</a:t>
            </a:r>
          </a:p>
          <a:p>
            <a:pPr marL="514350" indent="-514350">
              <a:buFont typeface="+mj-lt"/>
              <a:buAutoNum type="arabicPeriod"/>
            </a:pPr>
            <a:endParaRPr lang="en-US" sz="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42" y="3708044"/>
            <a:ext cx="4343932" cy="28959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371600"/>
            <a:ext cx="8300720" cy="5080000"/>
          </a:xfrm>
        </p:spPr>
        <p:txBody>
          <a:bodyPr>
            <a:noAutofit/>
          </a:bodyPr>
          <a:lstStyle/>
          <a:p>
            <a:r>
              <a:rPr lang="en-US" dirty="0" smtClean="0"/>
              <a:t>Coordinates used in the Horizon System: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u="sng" dirty="0" smtClean="0"/>
              <a:t>Azimuth: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angular distance measured 				eastward from North 					around the celestial horizon</a:t>
            </a:r>
            <a:r>
              <a:rPr lang="en-US" dirty="0" smtClean="0"/>
              <a:t>.  			(</a:t>
            </a:r>
            <a:r>
              <a:rPr lang="en-US" i="1" dirty="0" smtClean="0"/>
              <a:t>corresponds to longitude</a:t>
            </a:r>
            <a:r>
              <a:rPr lang="en-US" dirty="0" smtClean="0"/>
              <a:t>)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26" y="4104633"/>
            <a:ext cx="3699028" cy="2466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Astronomy….What is it?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Palatino"/>
                <a:cs typeface="Palatino"/>
              </a:rPr>
              <a:t>It’s the study of the </a:t>
            </a:r>
            <a:r>
              <a:rPr lang="en-US" sz="2800" dirty="0" smtClean="0">
                <a:solidFill>
                  <a:srgbClr val="FFFF00"/>
                </a:solidFill>
                <a:latin typeface="Palatino"/>
                <a:cs typeface="Palatino"/>
              </a:rPr>
              <a:t>Universe and everything that’s in it</a:t>
            </a:r>
            <a:r>
              <a:rPr lang="en-US" sz="2800" dirty="0" smtClean="0">
                <a:latin typeface="Palatino"/>
                <a:cs typeface="Palatino"/>
              </a:rPr>
              <a:t>.</a:t>
            </a:r>
          </a:p>
          <a:p>
            <a:endParaRPr lang="en-US" sz="800" dirty="0" smtClean="0">
              <a:latin typeface="Palatino"/>
              <a:cs typeface="Palatino"/>
            </a:endParaRPr>
          </a:p>
          <a:p>
            <a:r>
              <a:rPr lang="en-US" sz="2800" dirty="0" smtClean="0">
                <a:latin typeface="Palatino"/>
                <a:cs typeface="Palatino"/>
              </a:rPr>
              <a:t>So … where do we begin?</a:t>
            </a:r>
          </a:p>
          <a:p>
            <a:r>
              <a:rPr lang="en-US" sz="2800" dirty="0" smtClean="0">
                <a:latin typeface="Palatino"/>
                <a:cs typeface="Palatino"/>
              </a:rPr>
              <a:t>Let’s start by finding out where we are!</a:t>
            </a:r>
            <a:endParaRPr lang="en-US" sz="2800" dirty="0">
              <a:latin typeface="Palatino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10" y="4828074"/>
            <a:ext cx="3065999" cy="18343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8331200" cy="5222240"/>
          </a:xfrm>
        </p:spPr>
        <p:txBody>
          <a:bodyPr/>
          <a:lstStyle/>
          <a:p>
            <a:r>
              <a:rPr lang="en-US" dirty="0" smtClean="0"/>
              <a:t>Pros &amp; Cons of the Horizon System:</a:t>
            </a:r>
            <a:endParaRPr lang="en-US" sz="800" dirty="0" smtClean="0"/>
          </a:p>
          <a:p>
            <a:pPr>
              <a:buNone/>
            </a:pPr>
            <a:r>
              <a:rPr lang="en-US" dirty="0" smtClean="0"/>
              <a:t>Advantage	-	</a:t>
            </a:r>
            <a:r>
              <a:rPr lang="en-US" dirty="0" smtClean="0">
                <a:solidFill>
                  <a:srgbClr val="FFFF00"/>
                </a:solidFill>
              </a:rPr>
              <a:t>Simplicity!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Disadvantage -	as you change your locations or 			the time of observation… </a:t>
            </a:r>
            <a:r>
              <a:rPr lang="en-US" dirty="0" smtClean="0">
                <a:solidFill>
                  <a:srgbClr val="FFFF00"/>
                </a:solidFill>
              </a:rPr>
              <a:t>you 			change the altitude and azimuth 			you are using to describe a stars 			position.</a:t>
            </a:r>
          </a:p>
          <a:p>
            <a:pPr>
              <a:buNone/>
            </a:pPr>
            <a:r>
              <a:rPr lang="en-US" dirty="0" smtClean="0"/>
              <a:t>	** 	this is because the celestial sphere </a:t>
            </a:r>
            <a:r>
              <a:rPr lang="en-US" dirty="0" smtClean="0">
                <a:solidFill>
                  <a:srgbClr val="FFFF00"/>
                </a:solidFill>
              </a:rPr>
              <a:t>appears to 	rotate with us.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Terrestrial Coordinate System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58" y="1605280"/>
            <a:ext cx="7167284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latino"/>
                <a:cs typeface="Palatino"/>
              </a:rPr>
              <a:t>How would you tell someone where we are located?</a:t>
            </a:r>
          </a:p>
          <a:p>
            <a:pPr lvl="1">
              <a:buNone/>
            </a:pPr>
            <a:endParaRPr lang="en-US" sz="900" dirty="0" smtClean="0"/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Verbal Description</a:t>
            </a:r>
          </a:p>
          <a:p>
            <a:pPr lvl="1">
              <a:buFontTx/>
              <a:buChar char="-"/>
            </a:pPr>
            <a:endParaRPr lang="en-US" sz="900" dirty="0" smtClean="0">
              <a:solidFill>
                <a:srgbClr val="FFFF00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An Address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(similar to using a coordinate system…just like the coordinates on a graph!)</a:t>
            </a:r>
          </a:p>
          <a:p>
            <a:pPr lvl="1">
              <a:buFontTx/>
              <a:buChar char="-"/>
            </a:pPr>
            <a:endParaRPr lang="en-US" sz="900" dirty="0" smtClean="0"/>
          </a:p>
          <a:p>
            <a:pPr lvl="1">
              <a:buNone/>
            </a:pPr>
            <a:r>
              <a:rPr lang="en-US" dirty="0" smtClean="0"/>
              <a:t>** To use a coordinate system you must determine the </a:t>
            </a:r>
            <a:r>
              <a:rPr lang="en-US" dirty="0" smtClean="0">
                <a:solidFill>
                  <a:srgbClr val="FFFF00"/>
                </a:solidFill>
              </a:rPr>
              <a:t>ZERO POINT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40" y="2473959"/>
            <a:ext cx="2407920" cy="2407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Terrestrial Coordinate System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05280"/>
            <a:ext cx="7167284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Palatino"/>
                <a:cs typeface="Palatino"/>
              </a:rPr>
              <a:t>So…what’s the coordinate system for locating a place on Earth’s surface?</a:t>
            </a:r>
          </a:p>
          <a:p>
            <a:pPr>
              <a:buNone/>
            </a:pPr>
            <a:endParaRPr lang="en-US" sz="1000" dirty="0" smtClean="0">
              <a:latin typeface="Palatino"/>
              <a:cs typeface="Palatino"/>
            </a:endParaRPr>
          </a:p>
          <a:p>
            <a:r>
              <a:rPr lang="en-US" b="1" dirty="0" smtClean="0">
                <a:latin typeface="Palatino"/>
                <a:cs typeface="Palatino"/>
              </a:rPr>
              <a:t>Latitude and Longitude</a:t>
            </a:r>
          </a:p>
          <a:p>
            <a:pPr lvl="1"/>
            <a:r>
              <a:rPr lang="en-US" b="1" u="sng" dirty="0" smtClean="0"/>
              <a:t>Latitude</a:t>
            </a:r>
            <a:r>
              <a:rPr lang="en-US" b="1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the angle between the equator and a geographical location</a:t>
            </a:r>
            <a:r>
              <a:rPr lang="en-US" dirty="0" smtClean="0"/>
              <a:t>.</a:t>
            </a:r>
          </a:p>
          <a:p>
            <a:pPr lvl="1"/>
            <a:endParaRPr lang="en-US" b="1" dirty="0" smtClean="0"/>
          </a:p>
          <a:p>
            <a:pPr lvl="1"/>
            <a:r>
              <a:rPr lang="en-US" b="1" u="sng" dirty="0" smtClean="0"/>
              <a:t>Longitude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the angle (E or W) around the equator to the point nearest the location.</a:t>
            </a:r>
          </a:p>
          <a:p>
            <a:pPr lvl="1"/>
            <a:endParaRPr lang="en-US" b="1" dirty="0" smtClean="0">
              <a:latin typeface="Palatino"/>
              <a:cs typeface="Palatino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42" y="2233121"/>
            <a:ext cx="1617857" cy="1654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Terrestrial Coordinate System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38" y="1513840"/>
            <a:ext cx="7167284" cy="4543901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What is the zero point?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Latitude: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the equator</a:t>
            </a:r>
          </a:p>
          <a:p>
            <a:pPr lvl="1"/>
            <a:endParaRPr lang="en-US" u="sng" dirty="0" smtClean="0">
              <a:latin typeface="Palatino"/>
              <a:cs typeface="Palatino"/>
            </a:endParaRPr>
          </a:p>
          <a:p>
            <a:pPr lvl="1"/>
            <a:endParaRPr lang="en-US" u="sng" dirty="0" smtClean="0"/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Longitude: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the prime </a:t>
            </a:r>
          </a:p>
          <a:p>
            <a:pPr lvl="6">
              <a:buNone/>
            </a:pPr>
            <a:r>
              <a:rPr lang="en-US" sz="2800" dirty="0" smtClean="0">
                <a:solidFill>
                  <a:srgbClr val="FFFF00"/>
                </a:solidFill>
                <a:latin typeface="Palatino"/>
                <a:cs typeface="Palatino"/>
              </a:rPr>
              <a:t>meridian</a:t>
            </a:r>
            <a:endParaRPr lang="en-US" sz="2800" u="sng" dirty="0" smtClean="0">
              <a:solidFill>
                <a:srgbClr val="FFFF00"/>
              </a:solidFill>
              <a:latin typeface="Palatino"/>
              <a:cs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43" y="1843414"/>
            <a:ext cx="2886981" cy="2173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44" y="4287520"/>
            <a:ext cx="2886981" cy="217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Terrestrial Coordinate System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11" y="2044700"/>
            <a:ext cx="6601670" cy="4081463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Ok…latitude and longitude are the </a:t>
            </a:r>
            <a:r>
              <a:rPr lang="en-US" dirty="0" smtClean="0">
                <a:solidFill>
                  <a:srgbClr val="FFFF00"/>
                </a:solidFill>
                <a:latin typeface="Palatino"/>
                <a:cs typeface="Palatino"/>
              </a:rPr>
              <a:t>coordinates</a:t>
            </a:r>
            <a:r>
              <a:rPr lang="en-US" dirty="0" smtClean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we use to locate a position on the earth’s surface. 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What coordinate system is used to locate objects in the sky?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398" y="2044700"/>
            <a:ext cx="1743871" cy="186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390" y="4343399"/>
            <a:ext cx="1770879" cy="1782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Celestial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56834"/>
            <a:ext cx="7167284" cy="4791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Celestial Sphere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refers to the appearance of the night sky being similar to an inverted bowl.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Referred to as the “</a:t>
            </a:r>
            <a:r>
              <a:rPr lang="en-US" dirty="0" smtClean="0">
                <a:solidFill>
                  <a:srgbClr val="FFFF00"/>
                </a:solidFill>
              </a:rPr>
              <a:t>Bowl of Night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55" y="3322654"/>
            <a:ext cx="3054042" cy="203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Celestial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" y="2044700"/>
            <a:ext cx="6429200" cy="4081463"/>
          </a:xfrm>
        </p:spPr>
        <p:txBody>
          <a:bodyPr/>
          <a:lstStyle/>
          <a:p>
            <a:r>
              <a:rPr lang="en-US" dirty="0" smtClean="0"/>
              <a:t>Whatever we see from earth (</a:t>
            </a:r>
            <a:r>
              <a:rPr lang="en-US" dirty="0" smtClean="0">
                <a:solidFill>
                  <a:srgbClr val="FFFF00"/>
                </a:solidFill>
              </a:rPr>
              <a:t>moon, stars, etc.</a:t>
            </a:r>
            <a:r>
              <a:rPr lang="en-US" dirty="0" smtClean="0"/>
              <a:t>) is considered to be a part of the Celestial Sphere</a:t>
            </a:r>
          </a:p>
          <a:p>
            <a:endParaRPr lang="en-US" dirty="0" smtClean="0"/>
          </a:p>
          <a:p>
            <a:r>
              <a:rPr lang="en-US" dirty="0" smtClean="0"/>
              <a:t>The Celestial Sphere </a:t>
            </a:r>
            <a:r>
              <a:rPr lang="en-US" dirty="0" smtClean="0">
                <a:solidFill>
                  <a:srgbClr val="FFFF00"/>
                </a:solidFill>
              </a:rPr>
              <a:t>completely surrounds the Earth</a:t>
            </a:r>
            <a:r>
              <a:rPr lang="en-US" dirty="0" smtClean="0"/>
              <a:t>.  We only see the </a:t>
            </a:r>
            <a:r>
              <a:rPr lang="en-US" dirty="0" smtClean="0">
                <a:solidFill>
                  <a:srgbClr val="FFFF00"/>
                </a:solidFill>
              </a:rPr>
              <a:t>hemisphere </a:t>
            </a:r>
            <a:r>
              <a:rPr lang="en-US" dirty="0" smtClean="0"/>
              <a:t>above our horizon.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13" y="2524483"/>
            <a:ext cx="2809205" cy="216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Celestial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So…now we know what we are looking at in the night sky….let’s think about how to locate something….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04" y="3563685"/>
            <a:ext cx="4294290" cy="29981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1327</TotalTime>
  <Words>698</Words>
  <Application>Microsoft Macintosh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Twilight</vt:lpstr>
      <vt:lpstr>Astronomy…</vt:lpstr>
      <vt:lpstr>Astronomy….What is it?</vt:lpstr>
      <vt:lpstr>Terrestrial Coordinate System</vt:lpstr>
      <vt:lpstr>Terrestrial Coordinate System</vt:lpstr>
      <vt:lpstr>Terrestrial Coordinate System</vt:lpstr>
      <vt:lpstr>Terrestrial Coordinate System</vt:lpstr>
      <vt:lpstr>The Celestial Sphere</vt:lpstr>
      <vt:lpstr>The Celestial Sphere</vt:lpstr>
      <vt:lpstr>Celestial Sphere</vt:lpstr>
      <vt:lpstr>Angular Measurements</vt:lpstr>
      <vt:lpstr>Angular Measurements</vt:lpstr>
      <vt:lpstr>Angular Measurements</vt:lpstr>
      <vt:lpstr>Horizon System</vt:lpstr>
      <vt:lpstr>Horizon System</vt:lpstr>
      <vt:lpstr>Horizon System</vt:lpstr>
      <vt:lpstr>Horizon System</vt:lpstr>
      <vt:lpstr>Horizon System</vt:lpstr>
      <vt:lpstr>Horizon System</vt:lpstr>
      <vt:lpstr>Horizon System</vt:lpstr>
      <vt:lpstr>Horizon System</vt:lpstr>
    </vt:vector>
  </TitlesOfParts>
  <Company>Independence Local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Astronomy…</dc:title>
  <dc:creator>IHS ILS</dc:creator>
  <cp:lastModifiedBy>IHS ILS</cp:lastModifiedBy>
  <cp:revision>6</cp:revision>
  <dcterms:created xsi:type="dcterms:W3CDTF">2020-01-23T18:43:00Z</dcterms:created>
  <dcterms:modified xsi:type="dcterms:W3CDTF">2020-01-23T18:51:38Z</dcterms:modified>
</cp:coreProperties>
</file>